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30" y="-96"/>
      </p:cViewPr>
      <p:guideLst>
        <p:guide orient="horz" pos="4320"/>
        <p:guide pos="76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Low angle exterior view of a modern building facade covered with aluminum discs under a clear, blue sky"/>
          <p:cNvSpPr>
            <a:spLocks noGrp="1"/>
          </p:cNvSpPr>
          <p:nvPr>
            <p:ph type="pic" sz="quarter" idx="21"/>
          </p:nvPr>
        </p:nvSpPr>
        <p:spPr>
          <a:xfrm>
            <a:off x="15417800" y="1270000"/>
            <a:ext cx="8144934" cy="5410200"/>
          </a:xfrm>
          <a:prstGeom prst="rect">
            <a:avLst/>
          </a:prstGeom>
        </p:spPr>
        <p:txBody>
          <a:bodyPr lIns="91439" tIns="45719" rIns="91439" bIns="45719">
            <a:noAutofit/>
          </a:bodyPr>
          <a:lstStyle/>
          <a:p>
            <a:endParaRPr/>
          </a:p>
        </p:txBody>
      </p:sp>
      <p:sp>
        <p:nvSpPr>
          <p:cNvPr id="125" name="Low angle view of a modern, curved building under a cloudy sky"/>
          <p:cNvSpPr>
            <a:spLocks noGrp="1"/>
          </p:cNvSpPr>
          <p:nvPr>
            <p:ph type="pic" sz="quarter" idx="22"/>
          </p:nvPr>
        </p:nvSpPr>
        <p:spPr>
          <a:xfrm>
            <a:off x="15443200" y="7086600"/>
            <a:ext cx="8138580" cy="5422900"/>
          </a:xfrm>
          <a:prstGeom prst="rect">
            <a:avLst/>
          </a:prstGeom>
        </p:spPr>
        <p:txBody>
          <a:bodyPr lIns="91439" tIns="45719" rIns="91439" bIns="45719">
            <a:noAutofit/>
          </a:bodyPr>
          <a:lstStyle/>
          <a:p>
            <a:endParaRPr/>
          </a:p>
        </p:txBody>
      </p:sp>
      <p:sp>
        <p:nvSpPr>
          <p:cNvPr id="126" name="View from inside a modern white building with glass panels, looking up to a bright, partly cloudy sky"/>
          <p:cNvSpPr>
            <a:spLocks noGrp="1"/>
          </p:cNvSpPr>
          <p:nvPr>
            <p:ph type="pic" idx="23"/>
          </p:nvPr>
        </p:nvSpPr>
        <p:spPr>
          <a:xfrm>
            <a:off x="-124635" y="1270000"/>
            <a:ext cx="16840169" cy="11243712"/>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4" name="Low angle view of the Azadi Tower in Tehran, Iran against a clear, bright sky"/>
          <p:cNvSpPr>
            <a:spLocks noGrp="1"/>
          </p:cNvSpPr>
          <p:nvPr>
            <p:ph type="pic" idx="21"/>
          </p:nvPr>
        </p:nvSpPr>
        <p:spPr>
          <a:xfrm>
            <a:off x="0" y="-1282700"/>
            <a:ext cx="24384000" cy="16281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1" name="View from inside a stone structure, looking out toward stairs and a clear, blue sky"/>
          <p:cNvSpPr>
            <a:spLocks noGrp="1"/>
          </p:cNvSpPr>
          <p:nvPr>
            <p:ph type="pic" idx="21"/>
          </p:nvPr>
        </p:nvSpPr>
        <p:spPr>
          <a:xfrm>
            <a:off x="0" y="-1270000"/>
            <a:ext cx="24384000" cy="16272934"/>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a:spLocks noGrp="1"/>
          </p:cNvSpPr>
          <p:nvPr>
            <p:ph type="pic" idx="21"/>
          </p:nvPr>
        </p:nvSpPr>
        <p:spPr>
          <a:xfrm>
            <a:off x="9271000" y="1270000"/>
            <a:ext cx="16764000" cy="11176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Small section of a modern shell bridge in Qingdao, Shandong, China with a partly cloudy sky above"/>
          <p:cNvSpPr>
            <a:spLocks noGrp="1"/>
          </p:cNvSpPr>
          <p:nvPr>
            <p:ph type="pic" idx="22"/>
          </p:nvPr>
        </p:nvSpPr>
        <p:spPr>
          <a:xfrm>
            <a:off x="9271000" y="1263848"/>
            <a:ext cx="16773843"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cstate="print"/>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uly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b="0" i="1"/>
            </a:lvl1pPr>
          </a:lstStyle>
          <a:p>
            <a:r>
              <a:t>July 2023</a:t>
            </a:r>
          </a:p>
        </p:txBody>
      </p:sp>
      <p:sp>
        <p:nvSpPr>
          <p:cNvPr id="152" name="When God Speaks"/>
          <p:cNvSpPr txBox="1">
            <a:spLocks noGrp="1"/>
          </p:cNvSpPr>
          <p:nvPr>
            <p:ph type="ctrTitle"/>
          </p:nvPr>
        </p:nvSpPr>
        <p:spPr>
          <a:prstGeom prst="rect">
            <a:avLst/>
          </a:prstGeom>
        </p:spPr>
        <p:txBody>
          <a:bodyPr/>
          <a:lstStyle>
            <a:lvl1pPr>
              <a:defRPr sz="17700" b="0" spc="-354">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When God Speaks</a:t>
            </a:r>
          </a:p>
        </p:txBody>
      </p:sp>
      <p:sp>
        <p:nvSpPr>
          <p:cNvPr id="153" name="Genesis 1-24"/>
          <p:cNvSpPr txBox="1">
            <a:spLocks noGrp="1"/>
          </p:cNvSpPr>
          <p:nvPr>
            <p:ph type="subTitle" sz="quarter" idx="1"/>
          </p:nvPr>
        </p:nvSpPr>
        <p:spPr>
          <a:prstGeom prst="rect">
            <a:avLst/>
          </a:prstGeom>
        </p:spPr>
        <p:txBody>
          <a:bodyPr/>
          <a:lstStyle>
            <a:lvl1pPr>
              <a:defRPr>
                <a:solidFill>
                  <a:schemeClr val="accent1">
                    <a:lumOff val="-13575"/>
                  </a:schemeClr>
                </a:solidFill>
              </a:defRPr>
            </a:lvl1pPr>
          </a:lstStyle>
          <a:p>
            <a:r>
              <a:t>Genesis 1-24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hapter 8"/>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7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8</a:t>
            </a:r>
          </a:p>
        </p:txBody>
      </p:sp>
      <p:sp>
        <p:nvSpPr>
          <p:cNvPr id="179" name="- Waters receding  &amp; exit from the ark…"/>
          <p:cNvSpPr txBox="1"/>
          <p:nvPr/>
        </p:nvSpPr>
        <p:spPr>
          <a:xfrm>
            <a:off x="2883631" y="5573911"/>
            <a:ext cx="18616738"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Waters receding  &amp; exit from the ark</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Noah’s altar</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hapter 9"/>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9</a:t>
            </a:r>
          </a:p>
        </p:txBody>
      </p:sp>
      <p:sp>
        <p:nvSpPr>
          <p:cNvPr id="182" name="- Noamic covenant…"/>
          <p:cNvSpPr txBox="1"/>
          <p:nvPr/>
        </p:nvSpPr>
        <p:spPr>
          <a:xfrm>
            <a:off x="7665279" y="4289406"/>
            <a:ext cx="8120076" cy="730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Noamic covenant</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Noah’s shame</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Ham’s sin</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hapter 10"/>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10</a:t>
            </a:r>
          </a:p>
        </p:txBody>
      </p:sp>
      <p:sp>
        <p:nvSpPr>
          <p:cNvPr id="185" name="Establishing of the nations"/>
          <p:cNvSpPr txBox="1"/>
          <p:nvPr/>
        </p:nvSpPr>
        <p:spPr>
          <a:xfrm>
            <a:off x="6697622" y="7375506"/>
            <a:ext cx="11531960"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Establishing of the nations</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hapter 11"/>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11</a:t>
            </a:r>
          </a:p>
        </p:txBody>
      </p:sp>
      <p:sp>
        <p:nvSpPr>
          <p:cNvPr id="188" name="- Failure under Noamic convenant…"/>
          <p:cNvSpPr txBox="1"/>
          <p:nvPr/>
        </p:nvSpPr>
        <p:spPr>
          <a:xfrm>
            <a:off x="4888935" y="3799870"/>
            <a:ext cx="14606130" cy="9154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Failure under Noamic convenant</a:t>
            </a: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Tower of Babel</a:t>
            </a: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Scattering of the people</a:t>
            </a: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Ancestry of Abram</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hapter 12"/>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12</a:t>
            </a:r>
          </a:p>
        </p:txBody>
      </p:sp>
      <p:sp>
        <p:nvSpPr>
          <p:cNvPr id="191" name="- Call of Abram…"/>
          <p:cNvSpPr txBox="1"/>
          <p:nvPr/>
        </p:nvSpPr>
        <p:spPr>
          <a:xfrm>
            <a:off x="6831018" y="4725700"/>
            <a:ext cx="10721964" cy="730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Call of Abram</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His worship and testing</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The error in Egypt</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hapter 13"/>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13</a:t>
            </a:r>
          </a:p>
        </p:txBody>
      </p:sp>
      <p:sp>
        <p:nvSpPr>
          <p:cNvPr id="194" name="- Abram’s return to the land  &amp; the altar…"/>
          <p:cNvSpPr txBox="1"/>
          <p:nvPr/>
        </p:nvSpPr>
        <p:spPr>
          <a:xfrm>
            <a:off x="3773127" y="4738400"/>
            <a:ext cx="16837746" cy="730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Abram’s return to the land  &amp; the altar</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Separation from Lot</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Lot’s backsliding and choice of land</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hapter 14"/>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14</a:t>
            </a:r>
          </a:p>
        </p:txBody>
      </p:sp>
      <p:sp>
        <p:nvSpPr>
          <p:cNvPr id="197" name="- Abram delivers Lot…"/>
          <p:cNvSpPr txBox="1"/>
          <p:nvPr/>
        </p:nvSpPr>
        <p:spPr>
          <a:xfrm>
            <a:off x="36550" y="5344052"/>
            <a:ext cx="24310901" cy="5759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Abram delivers Lot</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Abram’s refusal to compromise with the King of Sodom</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hapter 15"/>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15</a:t>
            </a:r>
          </a:p>
        </p:txBody>
      </p:sp>
      <p:sp>
        <p:nvSpPr>
          <p:cNvPr id="200" name="- Abrahamic covenant confirmed…"/>
          <p:cNvSpPr txBox="1"/>
          <p:nvPr/>
        </p:nvSpPr>
        <p:spPr>
          <a:xfrm>
            <a:off x="4997239" y="5497225"/>
            <a:ext cx="14389522" cy="5759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Abrahamic covenant confirmed </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Spiritual seed promised</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hapter 16"/>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16</a:t>
            </a:r>
          </a:p>
        </p:txBody>
      </p:sp>
      <p:sp>
        <p:nvSpPr>
          <p:cNvPr id="203" name="Birth of Ishmael"/>
          <p:cNvSpPr txBox="1"/>
          <p:nvPr/>
        </p:nvSpPr>
        <p:spPr>
          <a:xfrm>
            <a:off x="8258086" y="6572487"/>
            <a:ext cx="7004485"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Birth of Ishmael</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hapter 17"/>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17</a:t>
            </a:r>
          </a:p>
        </p:txBody>
      </p:sp>
      <p:sp>
        <p:nvSpPr>
          <p:cNvPr id="206" name="- The revelation of God…"/>
          <p:cNvSpPr txBox="1"/>
          <p:nvPr/>
        </p:nvSpPr>
        <p:spPr>
          <a:xfrm>
            <a:off x="1894829" y="3799870"/>
            <a:ext cx="20450610" cy="9154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The revelation of God</a:t>
            </a: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Abram’s name changed</a:t>
            </a: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r>
            <a:br/>
            <a:r>
              <a:t>- Covenant confirmed - Circumcision stablished</a:t>
            </a: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Promise of Isaac</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irst Half…"/>
          <p:cNvSpPr txBox="1">
            <a:spLocks noGrp="1"/>
          </p:cNvSpPr>
          <p:nvPr>
            <p:ph type="title"/>
          </p:nvPr>
        </p:nvSpPr>
        <p:spPr>
          <a:xfrm>
            <a:off x="1206498" y="2402604"/>
            <a:ext cx="21971004" cy="8670105"/>
          </a:xfrm>
          <a:prstGeom prst="rect">
            <a:avLst/>
          </a:prstGeom>
        </p:spPr>
        <p:txBody>
          <a:bodyPr>
            <a:noAutofit/>
          </a:bodyPr>
          <a:lstStyle/>
          <a:p>
            <a:pPr algn="ctr">
              <a:lnSpc>
                <a:spcPct val="180000"/>
              </a:lnSpc>
              <a:defRPr>
                <a:solidFill>
                  <a:schemeClr val="accent1">
                    <a:hueOff val="114395"/>
                    <a:lumOff val="-24975"/>
                  </a:schemeClr>
                </a:solidFill>
                <a:effectLst>
                  <a:outerShdw blurRad="12700" dist="38100" dir="18900000" rotWithShape="0">
                    <a:srgbClr val="000000"/>
                  </a:outerShdw>
                </a:effectLst>
              </a:defRPr>
            </a:pPr>
            <a:r>
              <a:t>First Half </a:t>
            </a:r>
          </a:p>
          <a:p>
            <a:pPr algn="ctr">
              <a:lnSpc>
                <a:spcPct val="180000"/>
              </a:lnSpc>
              <a:defRPr>
                <a:solidFill>
                  <a:schemeClr val="accent1">
                    <a:hueOff val="114395"/>
                    <a:lumOff val="-24975"/>
                  </a:schemeClr>
                </a:solidFill>
                <a:effectLst>
                  <a:outerShdw blurRad="12700" dist="38100" dir="18900000" rotWithShape="0">
                    <a:srgbClr val="000000"/>
                  </a:outerShdw>
                </a:effectLst>
              </a:defRPr>
            </a:pPr>
            <a:r>
              <a:t>of the </a:t>
            </a:r>
          </a:p>
          <a:p>
            <a:pPr algn="ctr">
              <a:lnSpc>
                <a:spcPct val="180000"/>
              </a:lnSpc>
              <a:defRPr>
                <a:solidFill>
                  <a:schemeClr val="accent1">
                    <a:hueOff val="114395"/>
                    <a:lumOff val="-24975"/>
                  </a:schemeClr>
                </a:solidFill>
                <a:effectLst>
                  <a:outerShdw blurRad="12700" dist="38100" dir="18900000" rotWithShape="0">
                    <a:srgbClr val="000000"/>
                  </a:outerShdw>
                </a:effectLst>
              </a:defRPr>
            </a:pPr>
            <a:r>
              <a:t>Book of Genesis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155"/>
                                        </p:tgtEl>
                                        <p:attrNameLst>
                                          <p:attrName>style.visibility</p:attrName>
                                        </p:attrNameLst>
                                      </p:cBhvr>
                                      <p:to>
                                        <p:strVal val="visible"/>
                                      </p:to>
                                    </p:set>
                                    <p:anim calcmode="lin" valueType="num">
                                      <p:cBhvr>
                                        <p:cTn id="7" dur="1000" fill="hold"/>
                                        <p:tgtEl>
                                          <p:spTgt spid="155"/>
                                        </p:tgtEl>
                                        <p:attrNameLst>
                                          <p:attrName>ppt_w</p:attrName>
                                        </p:attrNameLst>
                                      </p:cBhvr>
                                      <p:tavLst>
                                        <p:tav tm="0">
                                          <p:val>
                                            <p:fltVal val="0"/>
                                          </p:val>
                                        </p:tav>
                                        <p:tav tm="100000">
                                          <p:val>
                                            <p:strVal val="#ppt_w"/>
                                          </p:val>
                                        </p:tav>
                                      </p:tavLst>
                                    </p:anim>
                                    <p:anim calcmode="lin" valueType="num">
                                      <p:cBhvr>
                                        <p:cTn id="8" dur="1000" fill="hold"/>
                                        <p:tgtEl>
                                          <p:spTgt spid="155"/>
                                        </p:tgtEl>
                                        <p:attrNameLst>
                                          <p:attrName>ppt_h</p:attrName>
                                        </p:attrNameLst>
                                      </p:cBhvr>
                                      <p:tavLst>
                                        <p:tav tm="0">
                                          <p:val>
                                            <p:fltVal val="0"/>
                                          </p:val>
                                        </p:tav>
                                        <p:tav tm="100000">
                                          <p:val>
                                            <p:strVal val="#ppt_h"/>
                                          </p:val>
                                        </p:tav>
                                      </p:tavLst>
                                    </p:anim>
                                    <p:anim calcmode="lin" valueType="num">
                                      <p:cBhvr>
                                        <p:cTn id="9" dur="1000" fill="hold"/>
                                        <p:tgtEl>
                                          <p:spTgt spid="1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hapter 18"/>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18</a:t>
            </a:r>
          </a:p>
        </p:txBody>
      </p:sp>
      <p:sp>
        <p:nvSpPr>
          <p:cNvPr id="209" name="- Abraham - the friend of God…"/>
          <p:cNvSpPr txBox="1"/>
          <p:nvPr/>
        </p:nvSpPr>
        <p:spPr>
          <a:xfrm>
            <a:off x="5594536" y="4725700"/>
            <a:ext cx="13194929" cy="730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Abraham - the friend of God</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Promise of the seed renewed</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The plea for Sodom</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hapter 19"/>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19</a:t>
            </a:r>
          </a:p>
        </p:txBody>
      </p:sp>
      <p:sp>
        <p:nvSpPr>
          <p:cNvPr id="212" name="- Destruction of Sodom and Gomorrah…"/>
          <p:cNvSpPr txBox="1"/>
          <p:nvPr/>
        </p:nvSpPr>
        <p:spPr>
          <a:xfrm>
            <a:off x="3940249" y="6268750"/>
            <a:ext cx="16503502"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Destruction of Sodom and Gomorrah</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Lot’s backsliding and escape</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hapter 20"/>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20</a:t>
            </a:r>
          </a:p>
        </p:txBody>
      </p:sp>
      <p:sp>
        <p:nvSpPr>
          <p:cNvPr id="215" name="- Abraham’s lapse at Gerar…"/>
          <p:cNvSpPr txBox="1"/>
          <p:nvPr/>
        </p:nvSpPr>
        <p:spPr>
          <a:xfrm>
            <a:off x="4633236" y="6240901"/>
            <a:ext cx="14973797"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Abraham’s lapse at Gerar</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Lying to Abimelech about his wife</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hapter 21"/>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21</a:t>
            </a:r>
          </a:p>
        </p:txBody>
      </p:sp>
      <p:sp>
        <p:nvSpPr>
          <p:cNvPr id="218" name="- Birth of Isaac…"/>
          <p:cNvSpPr txBox="1"/>
          <p:nvPr/>
        </p:nvSpPr>
        <p:spPr>
          <a:xfrm>
            <a:off x="4699242" y="4725700"/>
            <a:ext cx="14985517" cy="730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Birth of Isaac</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Bondwoman and her son cast out</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Abraham at Beersheba</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hapter 22"/>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22</a:t>
            </a:r>
          </a:p>
        </p:txBody>
      </p:sp>
      <p:sp>
        <p:nvSpPr>
          <p:cNvPr id="221" name="- Offering of Isaac…"/>
          <p:cNvSpPr txBox="1"/>
          <p:nvPr/>
        </p:nvSpPr>
        <p:spPr>
          <a:xfrm>
            <a:off x="3819140" y="6268750"/>
            <a:ext cx="16745720"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Offering of Isaac</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Abrahamic covenant again confirmed</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hapter 23"/>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23</a:t>
            </a:r>
          </a:p>
        </p:txBody>
      </p:sp>
      <p:sp>
        <p:nvSpPr>
          <p:cNvPr id="224" name="- Death of Sarah…"/>
          <p:cNvSpPr txBox="1"/>
          <p:nvPr/>
        </p:nvSpPr>
        <p:spPr>
          <a:xfrm>
            <a:off x="5920748" y="6268750"/>
            <a:ext cx="12542504"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Death of Sarah</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Burial in cave of Machpelah</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hapter 24"/>
          <p:cNvSpPr txBox="1"/>
          <p:nvPr/>
        </p:nvSpPr>
        <p:spPr>
          <a:xfrm>
            <a:off x="8362305" y="1004707"/>
            <a:ext cx="7515658"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24</a:t>
            </a:r>
          </a:p>
        </p:txBody>
      </p:sp>
      <p:sp>
        <p:nvSpPr>
          <p:cNvPr id="227" name="Bride of Isaac secured by Abraham’s servant"/>
          <p:cNvSpPr txBox="1"/>
          <p:nvPr/>
        </p:nvSpPr>
        <p:spPr>
          <a:xfrm>
            <a:off x="2423349" y="7811800"/>
            <a:ext cx="19537302"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Bride of Isaac secured by Abraham’s servant</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How Did God…"/>
          <p:cNvSpPr txBox="1"/>
          <p:nvPr/>
        </p:nvSpPr>
        <p:spPr>
          <a:xfrm>
            <a:off x="794044" y="941949"/>
            <a:ext cx="23183729" cy="12769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nSpc>
                <a:spcPct val="140000"/>
              </a:lnSpc>
              <a:defRPr sz="12000" spc="-239">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How Did God </a:t>
            </a:r>
          </a:p>
          <a:p>
            <a:pPr>
              <a:lnSpc>
                <a:spcPct val="140000"/>
              </a:lnSpc>
              <a:defRPr sz="7500" spc="-15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lnSpc>
                <a:spcPct val="140000"/>
              </a:lnSpc>
              <a:defRPr sz="12000" spc="-239">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Reveal Himself to Mankind </a:t>
            </a:r>
          </a:p>
          <a:p>
            <a:pPr>
              <a:lnSpc>
                <a:spcPct val="140000"/>
              </a:lnSpc>
              <a:defRPr sz="7500" spc="-15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lnSpc>
                <a:spcPct val="140000"/>
              </a:lnSpc>
              <a:defRPr sz="12000" spc="-239">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in Genesis Chapters 1-24?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1" nodeType="afterEffect">
                                  <p:stCondLst>
                                    <p:cond delay="200"/>
                                  </p:stCondLst>
                                  <p:iterate>
                                    <p:tmAbs val="0"/>
                                  </p:iterate>
                                  <p:childTnLst>
                                    <p:set>
                                      <p:cBhvr>
                                        <p:cTn id="6" fill="hold"/>
                                        <p:tgtEl>
                                          <p:spTgt spid="229"/>
                                        </p:tgtEl>
                                        <p:attrNameLst>
                                          <p:attrName>style.visibility</p:attrName>
                                        </p:attrNameLst>
                                      </p:cBhvr>
                                      <p:to>
                                        <p:strVal val="visible"/>
                                      </p:to>
                                    </p:set>
                                    <p:anim calcmode="lin" valueType="num">
                                      <p:cBhvr>
                                        <p:cTn id="7" dur="1000" fill="hold"/>
                                        <p:tgtEl>
                                          <p:spTgt spid="229"/>
                                        </p:tgtEl>
                                        <p:attrNameLst>
                                          <p:attrName>ppt_w</p:attrName>
                                        </p:attrNameLst>
                                      </p:cBhvr>
                                      <p:tavLst>
                                        <p:tav tm="0">
                                          <p:val>
                                            <p:fltVal val="0"/>
                                          </p:val>
                                        </p:tav>
                                        <p:tav tm="100000">
                                          <p:val>
                                            <p:strVal val="#ppt_w"/>
                                          </p:val>
                                        </p:tav>
                                      </p:tavLst>
                                    </p:anim>
                                    <p:anim calcmode="lin" valueType="num">
                                      <p:cBhvr>
                                        <p:cTn id="8" dur="1000" fill="hold"/>
                                        <p:tgtEl>
                                          <p:spTgt spid="229"/>
                                        </p:tgtEl>
                                        <p:attrNameLst>
                                          <p:attrName>ppt_h</p:attrName>
                                        </p:attrNameLst>
                                      </p:cBhvr>
                                      <p:tavLst>
                                        <p:tav tm="0">
                                          <p:val>
                                            <p:fltVal val="0"/>
                                          </p:val>
                                        </p:tav>
                                        <p:tav tm="100000">
                                          <p:val>
                                            <p:strVal val="#ppt_h"/>
                                          </p:val>
                                        </p:tav>
                                      </p:tavLst>
                                    </p:anim>
                                    <p:anim calcmode="lin" valueType="num">
                                      <p:cBhvr>
                                        <p:cTn id="9" dur="1000" fill="hold"/>
                                        <p:tgtEl>
                                          <p:spTgt spid="2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God Initially Revealed Himself to Mankind"/>
          <p:cNvSpPr txBox="1">
            <a:spLocks noGrp="1"/>
          </p:cNvSpPr>
          <p:nvPr>
            <p:ph type="body" idx="21"/>
          </p:nvPr>
        </p:nvSpPr>
        <p:spPr>
          <a:xfrm>
            <a:off x="577071" y="929881"/>
            <a:ext cx="22921360" cy="1745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How God Initially Revealed Himself to Mankind</a:t>
            </a:r>
          </a:p>
        </p:txBody>
      </p:sp>
      <p:sp>
        <p:nvSpPr>
          <p:cNvPr id="232" name="There was no written Bible yet…"/>
          <p:cNvSpPr txBox="1">
            <a:spLocks noGrp="1"/>
          </p:cNvSpPr>
          <p:nvPr>
            <p:ph type="body" idx="1"/>
          </p:nvPr>
        </p:nvSpPr>
        <p:spPr>
          <a:xfrm>
            <a:off x="589828" y="3752543"/>
            <a:ext cx="23690772" cy="8256012"/>
          </a:xfrm>
          <a:prstGeom prst="rect">
            <a:avLst/>
          </a:prstGeom>
        </p:spPr>
        <p:txBody>
          <a:bodyPr/>
          <a:lstStyle/>
          <a:p>
            <a:pPr marL="698500" indent="-698500">
              <a:lnSpc>
                <a:spcPct val="150000"/>
              </a:lnSpc>
              <a:buSzPct val="123000"/>
              <a:buChar cha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There was no written Bible yet</a:t>
            </a:r>
          </a:p>
          <a:p>
            <a:pPr marL="698500" indent="-698500">
              <a:lnSpc>
                <a:spcPct val="150000"/>
              </a:lnSpc>
              <a:buSzPct val="123000"/>
              <a:buChar cha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So there must have been oral tradition</a:t>
            </a:r>
          </a:p>
          <a:p>
            <a:pPr marL="698500" indent="-698500">
              <a:lnSpc>
                <a:spcPct val="150000"/>
              </a:lnSpc>
              <a:buSzPct val="123000"/>
              <a:buChar cha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Bible says God spoke in 129 verses in Genesis 1-24 </a:t>
            </a:r>
          </a:p>
          <a:p>
            <a:pPr marL="698500" indent="-698500">
              <a:lnSpc>
                <a:spcPct val="150000"/>
              </a:lnSpc>
              <a:buSzPct val="123000"/>
              <a:buChar cha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God spoke to ten people in Genesis Chapters 1-24</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July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b="0" i="1"/>
            </a:lvl1pPr>
          </a:lstStyle>
          <a:p>
            <a:r>
              <a:t>July 2023</a:t>
            </a:r>
          </a:p>
        </p:txBody>
      </p:sp>
      <p:sp>
        <p:nvSpPr>
          <p:cNvPr id="235" name="When God Speaks"/>
          <p:cNvSpPr txBox="1">
            <a:spLocks noGrp="1"/>
          </p:cNvSpPr>
          <p:nvPr>
            <p:ph type="ctrTitle"/>
          </p:nvPr>
        </p:nvSpPr>
        <p:spPr>
          <a:prstGeom prst="rect">
            <a:avLst/>
          </a:prstGeom>
        </p:spPr>
        <p:txBody>
          <a:bodyPr/>
          <a:lstStyle>
            <a:lvl1pPr>
              <a:defRPr sz="17700" b="0" spc="-354">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When God Speaks</a:t>
            </a:r>
          </a:p>
        </p:txBody>
      </p:sp>
      <p:sp>
        <p:nvSpPr>
          <p:cNvPr id="236" name="Genesis 1-24"/>
          <p:cNvSpPr txBox="1">
            <a:spLocks noGrp="1"/>
          </p:cNvSpPr>
          <p:nvPr>
            <p:ph type="subTitle" sz="quarter" idx="1"/>
          </p:nvPr>
        </p:nvSpPr>
        <p:spPr>
          <a:prstGeom prst="rect">
            <a:avLst/>
          </a:prstGeom>
        </p:spPr>
        <p:txBody>
          <a:bodyPr/>
          <a:lstStyle>
            <a:lvl1pPr>
              <a:defRPr>
                <a:solidFill>
                  <a:schemeClr val="accent1">
                    <a:lumOff val="-13575"/>
                  </a:schemeClr>
                </a:solidFill>
              </a:defRPr>
            </a:lvl1pPr>
          </a:lstStyle>
          <a:p>
            <a:r>
              <a:t>Genesis 1-24</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hapter 1"/>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1</a:t>
            </a:r>
          </a:p>
        </p:txBody>
      </p:sp>
      <p:sp>
        <p:nvSpPr>
          <p:cNvPr id="158" name="- Original creation and the renovating of earth…"/>
          <p:cNvSpPr txBox="1"/>
          <p:nvPr/>
        </p:nvSpPr>
        <p:spPr>
          <a:xfrm>
            <a:off x="1993507" y="4199319"/>
            <a:ext cx="20008714" cy="770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spcBef>
                <a:spcPts val="800"/>
              </a:spcBef>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Original creation and the renovating of earth </a:t>
            </a:r>
          </a:p>
          <a:p>
            <a:pPr defTabSz="457200">
              <a:lnSpc>
                <a:spcPct val="150000"/>
              </a:lnSpc>
              <a:spcBef>
                <a:spcPts val="800"/>
              </a:spcBef>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spcBef>
                <a:spcPts val="800"/>
              </a:spcBef>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for habitation of man</a:t>
            </a:r>
          </a:p>
          <a:p>
            <a:pPr defTabSz="457200">
              <a:lnSpc>
                <a:spcPct val="150000"/>
              </a:lnSpc>
              <a:spcBef>
                <a:spcPts val="800"/>
              </a:spcBef>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spcBef>
                <a:spcPts val="800"/>
              </a:spcBef>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Creation of animal and human life</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God Spoke to Ten People…"/>
          <p:cNvSpPr txBox="1">
            <a:spLocks noGrp="1"/>
          </p:cNvSpPr>
          <p:nvPr>
            <p:ph type="body" idx="21"/>
          </p:nvPr>
        </p:nvSpPr>
        <p:spPr>
          <a:xfrm>
            <a:off x="721728" y="429737"/>
            <a:ext cx="21971001" cy="23683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a:defRPr sz="74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God Spoke to Ten People</a:t>
            </a:r>
          </a:p>
          <a:p>
            <a:pPr>
              <a:defRPr sz="60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Genesis Chapters 1-24</a:t>
            </a:r>
          </a:p>
        </p:txBody>
      </p:sp>
      <p:sp>
        <p:nvSpPr>
          <p:cNvPr id="239" name="Abraham—&gt;  54"/>
          <p:cNvSpPr txBox="1"/>
          <p:nvPr/>
        </p:nvSpPr>
        <p:spPr>
          <a:xfrm>
            <a:off x="9297096" y="3594953"/>
            <a:ext cx="6666857" cy="1112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Abraham—&gt;  54</a:t>
            </a:r>
          </a:p>
        </p:txBody>
      </p:sp>
      <p:sp>
        <p:nvSpPr>
          <p:cNvPr id="240" name="Noah + 3 Sons — &gt; 29"/>
          <p:cNvSpPr txBox="1"/>
          <p:nvPr/>
        </p:nvSpPr>
        <p:spPr>
          <a:xfrm>
            <a:off x="8028505" y="4814589"/>
            <a:ext cx="7935448" cy="11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 Noah + 3 Sons — &gt; 29</a:t>
            </a:r>
          </a:p>
        </p:txBody>
      </p:sp>
      <p:sp>
        <p:nvSpPr>
          <p:cNvPr id="241" name="Adam—&gt;  10"/>
          <p:cNvSpPr txBox="1"/>
          <p:nvPr/>
        </p:nvSpPr>
        <p:spPr>
          <a:xfrm>
            <a:off x="9293235" y="6034225"/>
            <a:ext cx="6674579" cy="11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  Adam—&gt;  10</a:t>
            </a:r>
          </a:p>
        </p:txBody>
      </p:sp>
      <p:sp>
        <p:nvSpPr>
          <p:cNvPr id="242" name="Abimelech—&gt;  3"/>
          <p:cNvSpPr txBox="1"/>
          <p:nvPr/>
        </p:nvSpPr>
        <p:spPr>
          <a:xfrm>
            <a:off x="9297096" y="8473499"/>
            <a:ext cx="6666857" cy="1112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Abimelech—&gt;  3</a:t>
            </a:r>
          </a:p>
        </p:txBody>
      </p:sp>
      <p:sp>
        <p:nvSpPr>
          <p:cNvPr id="243" name="Cain—&gt;  7"/>
          <p:cNvSpPr txBox="1"/>
          <p:nvPr/>
        </p:nvSpPr>
        <p:spPr>
          <a:xfrm>
            <a:off x="9297096" y="7253862"/>
            <a:ext cx="6666857" cy="11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lvl="1" indent="609600"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Cain—&gt;  7</a:t>
            </a:r>
          </a:p>
        </p:txBody>
      </p:sp>
      <p:sp>
        <p:nvSpPr>
          <p:cNvPr id="244" name="Sarah—&gt;  1"/>
          <p:cNvSpPr txBox="1"/>
          <p:nvPr/>
        </p:nvSpPr>
        <p:spPr>
          <a:xfrm>
            <a:off x="9297096" y="10912771"/>
            <a:ext cx="6666857" cy="11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Sarah—&gt;  1</a:t>
            </a:r>
          </a:p>
        </p:txBody>
      </p:sp>
      <p:sp>
        <p:nvSpPr>
          <p:cNvPr id="245" name="Eve—&gt;  2"/>
          <p:cNvSpPr txBox="1"/>
          <p:nvPr/>
        </p:nvSpPr>
        <p:spPr>
          <a:xfrm>
            <a:off x="9297096" y="9693135"/>
            <a:ext cx="6666857" cy="111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Eve—&gt;  2</a:t>
            </a:r>
          </a:p>
        </p:txBody>
      </p:sp>
      <p:sp>
        <p:nvSpPr>
          <p:cNvPr id="246" name="By # of Verses"/>
          <p:cNvSpPr txBox="1"/>
          <p:nvPr/>
        </p:nvSpPr>
        <p:spPr>
          <a:xfrm>
            <a:off x="10982264" y="2325242"/>
            <a:ext cx="4997197" cy="99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u="sng">
                <a:solidFill>
                  <a:schemeClr val="accent1">
                    <a:hueOff val="114395"/>
                    <a:lumOff val="-24975"/>
                  </a:schemeClr>
                </a:solidFill>
                <a:effectLst>
                  <a:outerShdw blurRad="12700" dist="38100" dir="18900000" rotWithShape="0">
                    <a:srgbClr val="000000"/>
                  </a:outerShdw>
                </a:effectLst>
              </a:defRPr>
            </a:lvl1pPr>
          </a:lstStyle>
          <a:p>
            <a:r>
              <a:t>By # of Verses</a:t>
            </a:r>
          </a:p>
        </p:txBody>
      </p:sp>
      <p:pic>
        <p:nvPicPr>
          <p:cNvPr id="247" name="8 men…          8 men         &amp;           2 womenOne who was an unbeliever!" descr="8 men…          8 men         &amp;           2 womenOne who was an unbeliever!"/>
          <p:cNvPicPr>
            <a:picLocks/>
          </p:cNvPicPr>
          <p:nvPr/>
        </p:nvPicPr>
        <p:blipFill>
          <a:blip r:embed="rId2" cstate="print">
            <a:extLst/>
          </a:blip>
          <a:stretch>
            <a:fillRect/>
          </a:stretch>
        </p:blipFill>
        <p:spPr>
          <a:xfrm rot="21351775">
            <a:off x="-149759" y="3264388"/>
            <a:ext cx="8500853" cy="7187224"/>
          </a:xfrm>
          <a:prstGeom prst="rect">
            <a:avLst/>
          </a:prstGeom>
          <a:effectLst>
            <a:outerShdw blurRad="50800" dist="127000" dir="2339045" rotWithShape="0">
              <a:schemeClr val="accent1">
                <a:lumOff val="16847"/>
                <a:alpha val="50000"/>
              </a:schemeClr>
            </a:outerShdw>
          </a:effectLst>
        </p:spPr>
      </p:pic>
      <p:grpSp>
        <p:nvGrpSpPr>
          <p:cNvPr id="257" name="Group"/>
          <p:cNvGrpSpPr/>
          <p:nvPr/>
        </p:nvGrpSpPr>
        <p:grpSpPr>
          <a:xfrm>
            <a:off x="15943214" y="2822575"/>
            <a:ext cx="7761240" cy="9121244"/>
            <a:chOff x="0" y="497332"/>
            <a:chExt cx="7761239" cy="9121243"/>
          </a:xfrm>
        </p:grpSpPr>
        <p:sp>
          <p:nvSpPr>
            <p:cNvPr id="248" name="By # of Instances"/>
            <p:cNvSpPr/>
            <p:nvPr/>
          </p:nvSpPr>
          <p:spPr>
            <a:xfrm>
              <a:off x="4742310" y="49733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6000" u="sng">
                  <a:solidFill>
                    <a:schemeClr val="accent1">
                      <a:hueOff val="114395"/>
                      <a:lumOff val="-24975"/>
                    </a:schemeClr>
                  </a:solidFill>
                  <a:effectLst>
                    <a:outerShdw blurRad="12700" dist="38100" dir="18900000" rotWithShape="0">
                      <a:srgbClr val="000000"/>
                    </a:outerShdw>
                  </a:effectLst>
                </a:defRPr>
              </a:lvl1pPr>
            </a:lstStyle>
            <a:p>
              <a:r>
                <a:t>By # of Instances</a:t>
              </a:r>
            </a:p>
          </p:txBody>
        </p:sp>
        <p:grpSp>
          <p:nvGrpSpPr>
            <p:cNvPr id="256" name="Group"/>
            <p:cNvGrpSpPr/>
            <p:nvPr/>
          </p:nvGrpSpPr>
          <p:grpSpPr>
            <a:xfrm>
              <a:off x="0" y="1351487"/>
              <a:ext cx="7761240" cy="8267089"/>
              <a:chOff x="0" y="0"/>
              <a:chExt cx="7761239" cy="8267087"/>
            </a:xfrm>
          </p:grpSpPr>
          <p:sp>
            <p:nvSpPr>
              <p:cNvPr id="249" name="Adam         —&gt;  4"/>
              <p:cNvSpPr txBox="1"/>
              <p:nvPr/>
            </p:nvSpPr>
            <p:spPr>
              <a:xfrm>
                <a:off x="1086660" y="2412221"/>
                <a:ext cx="6674580" cy="1112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lvl1pPr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lvl1pPr>
              </a:lstStyle>
              <a:p>
                <a:r>
                  <a:t>  Adam         —&gt;  4</a:t>
                </a:r>
              </a:p>
            </p:txBody>
          </p:sp>
          <p:sp>
            <p:nvSpPr>
              <p:cNvPr id="250" name="Eve            —&gt;  2"/>
              <p:cNvSpPr txBox="1"/>
              <p:nvPr/>
            </p:nvSpPr>
            <p:spPr>
              <a:xfrm>
                <a:off x="1094382" y="5968753"/>
                <a:ext cx="6666858" cy="1112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Eve            —&gt;  2</a:t>
                </a:r>
              </a:p>
            </p:txBody>
          </p:sp>
          <p:sp>
            <p:nvSpPr>
              <p:cNvPr id="251" name="Cain           —&gt;  2"/>
              <p:cNvSpPr txBox="1"/>
              <p:nvPr/>
            </p:nvSpPr>
            <p:spPr>
              <a:xfrm>
                <a:off x="1094382" y="3597732"/>
                <a:ext cx="6666858" cy="1112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Cain           —&gt;  2</a:t>
                </a:r>
              </a:p>
            </p:txBody>
          </p:sp>
          <p:sp>
            <p:nvSpPr>
              <p:cNvPr id="252" name="Noah &amp; Sons  —&gt; 4"/>
              <p:cNvSpPr txBox="1"/>
              <p:nvPr/>
            </p:nvSpPr>
            <p:spPr>
              <a:xfrm>
                <a:off x="0" y="1235436"/>
                <a:ext cx="7761240" cy="1112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lvl1pPr>
              </a:lstStyle>
              <a:p>
                <a:r>
                  <a:t>  Noah &amp; Sons  —&gt; 4</a:t>
                </a:r>
              </a:p>
            </p:txBody>
          </p:sp>
          <p:sp>
            <p:nvSpPr>
              <p:cNvPr id="253" name="Abimelech —&gt;  1"/>
              <p:cNvSpPr txBox="1"/>
              <p:nvPr/>
            </p:nvSpPr>
            <p:spPr>
              <a:xfrm>
                <a:off x="1094382" y="4783242"/>
                <a:ext cx="6666858" cy="1112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Abimelech —&gt;  1</a:t>
                </a:r>
              </a:p>
            </p:txBody>
          </p:sp>
          <p:sp>
            <p:nvSpPr>
              <p:cNvPr id="254" name="Abraham   —&gt;  9"/>
              <p:cNvSpPr txBox="1"/>
              <p:nvPr/>
            </p:nvSpPr>
            <p:spPr>
              <a:xfrm>
                <a:off x="1094382" y="0"/>
                <a:ext cx="6666858" cy="1112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Abraham   —&gt;  9</a:t>
                </a:r>
              </a:p>
            </p:txBody>
          </p:sp>
          <p:sp>
            <p:nvSpPr>
              <p:cNvPr id="255" name="Sarah         —&gt; 1"/>
              <p:cNvSpPr txBox="1"/>
              <p:nvPr/>
            </p:nvSpPr>
            <p:spPr>
              <a:xfrm>
                <a:off x="1094382" y="7154264"/>
                <a:ext cx="6666858" cy="1112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1" algn="r" defTabSz="825500">
                  <a:lnSpc>
                    <a:spcPct val="150000"/>
                  </a:lnSpc>
                  <a:spcBef>
                    <a:spcPts val="1800"/>
                  </a:spcBef>
                  <a:defRPr sz="5500" spc="-55">
                    <a:solidFill>
                      <a:schemeClr val="accent1">
                        <a:hueOff val="114395"/>
                        <a:lumOff val="-24975"/>
                      </a:schemeClr>
                    </a:solidFill>
                    <a:effectLst>
                      <a:outerShdw blurRad="12700" dist="38100" dir="18900000" rotWithShape="0">
                        <a:srgbClr val="000000"/>
                      </a:outerShdw>
                    </a:effectLst>
                  </a:defRPr>
                </a:pPr>
                <a:r>
                  <a:t>Sarah         —&gt; 1</a:t>
                </a:r>
              </a:p>
            </p:txBody>
          </p:sp>
        </p:grpSp>
      </p:grpSp>
      <p:sp>
        <p:nvSpPr>
          <p:cNvPr id="258" name="10"/>
          <p:cNvSpPr txBox="1"/>
          <p:nvPr/>
        </p:nvSpPr>
        <p:spPr>
          <a:xfrm rot="21377007">
            <a:off x="-1123426" y="4347526"/>
            <a:ext cx="6042923" cy="395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200">
                <a:solidFill>
                  <a:srgbClr val="929292"/>
                </a:solidFill>
                <a:latin typeface="Phosphate Inline"/>
                <a:ea typeface="Phosphate Inline"/>
                <a:cs typeface="Phosphate Inline"/>
                <a:sym typeface="Phosphate Inline"/>
              </a:defRPr>
            </a:lvl1pPr>
          </a:lstStyle>
          <a:p>
            <a:r>
              <a:t>10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2" animBg="1" advAuto="0"/>
      <p:bldP spid="240" grpId="3" animBg="1" advAuto="0"/>
      <p:bldP spid="241" grpId="4" animBg="1" advAuto="0"/>
      <p:bldP spid="242" grpId="6" animBg="1" advAuto="0"/>
      <p:bldP spid="243" grpId="5" animBg="1" advAuto="0"/>
      <p:bldP spid="244" grpId="8" animBg="1" advAuto="0"/>
      <p:bldP spid="245" grpId="7" animBg="1" advAuto="0"/>
      <p:bldP spid="246" grpId="1" animBg="1" advAuto="0"/>
      <p:bldP spid="257" grpId="9"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But God Spoke to Others Also"/>
          <p:cNvSpPr txBox="1">
            <a:spLocks noGrp="1"/>
          </p:cNvSpPr>
          <p:nvPr>
            <p:ph type="body" sz="half" idx="1"/>
          </p:nvPr>
        </p:nvSpPr>
        <p:spPr>
          <a:xfrm>
            <a:off x="706835" y="4920843"/>
            <a:ext cx="22970330" cy="3874314"/>
          </a:xfrm>
          <a:prstGeom prst="rect">
            <a:avLst/>
          </a:prstGeom>
        </p:spPr>
        <p:txBody>
          <a:bodyPr/>
          <a:lstStyle/>
          <a:p>
            <a:pPr>
              <a:defRPr sz="12500" spc="-250">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But God Spoke to Others Also</a:t>
            </a:r>
            <a:r>
              <a:t>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d Spoke to Satan as the Snake"/>
          <p:cNvSpPr txBox="1">
            <a:spLocks noGrp="1"/>
          </p:cNvSpPr>
          <p:nvPr>
            <p:ph type="body" sz="half" idx="1"/>
          </p:nvPr>
        </p:nvSpPr>
        <p:spPr>
          <a:xfrm>
            <a:off x="727808" y="4920843"/>
            <a:ext cx="22928384" cy="3874314"/>
          </a:xfrm>
          <a:prstGeom prst="rect">
            <a:avLst/>
          </a:prstGeom>
        </p:spPr>
        <p:txBody>
          <a:bodyPr/>
          <a:lstStyle/>
          <a:p>
            <a:pPr>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God Spoke to Satan as the Snake</a:t>
            </a:r>
            <a:r>
              <a: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God Speaks to Satan in Genesis Chapter 3"/>
          <p:cNvSpPr txBox="1">
            <a:spLocks noGrp="1"/>
          </p:cNvSpPr>
          <p:nvPr>
            <p:ph type="body" idx="21"/>
          </p:nvPr>
        </p:nvSpPr>
        <p:spPr>
          <a:xfrm>
            <a:off x="638053" y="753156"/>
            <a:ext cx="23107894" cy="1745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God Speaks to Satan in Genesis Chapter 3</a:t>
            </a:r>
          </a:p>
        </p:txBody>
      </p:sp>
      <p:sp>
        <p:nvSpPr>
          <p:cNvPr id="267" name="14 — The Lord God said to the serpent, “Because you have done this, cursed are you above all livestock and above all beasts of the field; on your belly you shall go, and dust you shall eat all the days of your life.…"/>
          <p:cNvSpPr txBox="1">
            <a:spLocks noGrp="1"/>
          </p:cNvSpPr>
          <p:nvPr>
            <p:ph type="body" idx="1"/>
          </p:nvPr>
        </p:nvSpPr>
        <p:spPr>
          <a:xfrm>
            <a:off x="-519522" y="2550276"/>
            <a:ext cx="24384001" cy="10188518"/>
          </a:xfrm>
          <a:prstGeom prst="rect">
            <a:avLst/>
          </a:prstGeom>
        </p:spPr>
        <p:txBody>
          <a:bodyPr/>
          <a:lstStyle/>
          <a:p>
            <a:pPr defTabSz="784225">
              <a:lnSpc>
                <a:spcPct val="150000"/>
              </a:lnSpc>
              <a:spcBef>
                <a:spcPts val="900"/>
              </a:spcBef>
              <a:defRPr sz="6650" spc="-66">
                <a:solidFill>
                  <a:schemeClr val="accent1">
                    <a:hueOff val="114395"/>
                    <a:lumOff val="-24975"/>
                  </a:schemeClr>
                </a:solidFill>
                <a:effectLst>
                  <a:outerShdw blurRad="12065" dist="36195" dir="18900000" rotWithShape="0">
                    <a:srgbClr val="000000"/>
                  </a:outerShdw>
                </a:effectLst>
                <a:latin typeface="Arial Rounded MT Bold"/>
                <a:ea typeface="Arial Rounded MT Bold"/>
                <a:cs typeface="Arial Rounded MT Bold"/>
                <a:sym typeface="Arial Rounded MT Bold"/>
              </a:defRPr>
            </a:pPr>
            <a:r>
              <a:t>14 — The Lord God said to the serpent, “Because you have done this, cursed are you above all livestock and above all beasts of the field; on your belly you shall go, and dust you shall eat all the days of your life. </a:t>
            </a:r>
          </a:p>
          <a:p>
            <a:pPr defTabSz="784225">
              <a:lnSpc>
                <a:spcPct val="150000"/>
              </a:lnSpc>
              <a:spcBef>
                <a:spcPts val="1700"/>
              </a:spcBef>
              <a:defRPr sz="6650" spc="-66">
                <a:solidFill>
                  <a:schemeClr val="accent1">
                    <a:hueOff val="114395"/>
                    <a:lumOff val="-24975"/>
                  </a:schemeClr>
                </a:solidFill>
                <a:effectLst>
                  <a:outerShdw blurRad="12065" dist="36195" dir="18900000" rotWithShape="0">
                    <a:srgbClr val="000000"/>
                  </a:outerShdw>
                </a:effectLst>
                <a:latin typeface="Arial Rounded MT Bold"/>
                <a:ea typeface="Arial Rounded MT Bold"/>
                <a:cs typeface="Arial Rounded MT Bold"/>
                <a:sym typeface="Arial Rounded MT Bold"/>
              </a:defRPr>
            </a:pPr>
            <a:r>
              <a:t>15 —  I will put enmity between you and the woman, and between your offspring and her offspring; he shall bruise your head, and you shall bruise his heel.”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What God Reveals About Himself…"/>
          <p:cNvSpPr txBox="1">
            <a:spLocks noGrp="1"/>
          </p:cNvSpPr>
          <p:nvPr>
            <p:ph type="body" idx="21"/>
          </p:nvPr>
        </p:nvSpPr>
        <p:spPr>
          <a:xfrm>
            <a:off x="638053" y="604773"/>
            <a:ext cx="23107894" cy="23954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What God Reveals About Himself </a:t>
            </a:r>
          </a:p>
          <a:p>
            <a: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in Speaking to the Snake</a:t>
            </a:r>
          </a:p>
        </p:txBody>
      </p:sp>
      <p:sp>
        <p:nvSpPr>
          <p:cNvPr id="270" name="God is the judge of all people and spiritual beings He created (including Satan)…"/>
          <p:cNvSpPr txBox="1">
            <a:spLocks noGrp="1"/>
          </p:cNvSpPr>
          <p:nvPr>
            <p:ph type="body" idx="1"/>
          </p:nvPr>
        </p:nvSpPr>
        <p:spPr>
          <a:xfrm>
            <a:off x="600098" y="3652532"/>
            <a:ext cx="22922806" cy="9438166"/>
          </a:xfrm>
          <a:prstGeom prst="rect">
            <a:avLst/>
          </a:prstGeom>
        </p:spPr>
        <p:txBody>
          <a:bodyPr/>
          <a:lstStyle/>
          <a:p>
            <a:pPr marL="1296458" indent="-1296458">
              <a:lnSpc>
                <a:spcPct val="150000"/>
              </a:lnSpc>
              <a:buSzPct val="100000"/>
              <a:buAutoNum type="arabicParen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God is the judge of all people and spiritual beings He created (including Satan)</a:t>
            </a:r>
          </a:p>
          <a:p>
            <a:pPr marL="1296458" indent="-1296458">
              <a:lnSpc>
                <a:spcPct val="150000"/>
              </a:lnSpc>
              <a:buSzPct val="100000"/>
              <a:buAutoNum type="arabicParen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God as Creator is more powerful than people and spiritual beings He created (including Satan)</a:t>
            </a:r>
          </a:p>
          <a:p>
            <a:pPr marL="1296458" indent="-1296458">
              <a:lnSpc>
                <a:spcPct val="150000"/>
              </a:lnSpc>
              <a:buSzPct val="100000"/>
              <a:buAutoNum type="arabicParenR"/>
              <a:defRPr sz="7000" spc="-7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God is all-knowing and can control (and therefore prophesy or foretell) the future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God Also Spoke to Himself"/>
          <p:cNvSpPr txBox="1">
            <a:spLocks noGrp="1"/>
          </p:cNvSpPr>
          <p:nvPr>
            <p:ph type="body" sz="half" idx="1"/>
          </p:nvPr>
        </p:nvSpPr>
        <p:spPr>
          <a:xfrm>
            <a:off x="912845" y="4920843"/>
            <a:ext cx="22264655" cy="3874314"/>
          </a:xfrm>
          <a:prstGeom prst="rect">
            <a:avLst/>
          </a:prstGeom>
        </p:spPr>
        <p:txBody>
          <a:bodyPr/>
          <a:lstStyle>
            <a:lvl1pPr>
              <a:defRPr sz="12500" spc="-25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pPr>
              <a:defRPr>
                <a:solidFill>
                  <a:srgbClr val="000000"/>
                </a:solidFill>
                <a:effectLst/>
              </a:defRPr>
            </a:pPr>
            <a:r>
              <a:rPr>
                <a:solidFill>
                  <a:schemeClr val="accent1">
                    <a:hueOff val="114395"/>
                    <a:lumOff val="-24975"/>
                  </a:schemeClr>
                </a:solidFill>
                <a:effectLst>
                  <a:outerShdw blurRad="12700" dist="38100" dir="18900000" rotWithShape="0">
                    <a:srgbClr val="000000"/>
                  </a:outerShdw>
                </a:effectLst>
              </a:rPr>
              <a:t>God Also Spoke to Himself</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d Speaks to Himself 6 Times in Genesis 1-24"/>
          <p:cNvSpPr txBox="1">
            <a:spLocks noGrp="1"/>
          </p:cNvSpPr>
          <p:nvPr>
            <p:ph type="body" idx="21"/>
          </p:nvPr>
        </p:nvSpPr>
        <p:spPr>
          <a:xfrm>
            <a:off x="638053" y="753156"/>
            <a:ext cx="23107894" cy="1745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God Speaks to Himself 6 Times in Genesis 1-24</a:t>
            </a:r>
          </a:p>
        </p:txBody>
      </p:sp>
      <p:sp>
        <p:nvSpPr>
          <p:cNvPr id="277" name="Then the Lord God said, “It is not good that the man should be alone; I will make him a helper fit for him.” (2:18)…"/>
          <p:cNvSpPr txBox="1">
            <a:spLocks noGrp="1"/>
          </p:cNvSpPr>
          <p:nvPr>
            <p:ph type="body" idx="1"/>
          </p:nvPr>
        </p:nvSpPr>
        <p:spPr>
          <a:xfrm>
            <a:off x="600098" y="3159876"/>
            <a:ext cx="22922806" cy="9438166"/>
          </a:xfrm>
          <a:prstGeom prst="rect">
            <a:avLst/>
          </a:prstGeom>
        </p:spPr>
        <p:txBody>
          <a:bodyPr/>
          <a:lstStyle/>
          <a:p>
            <a:pPr marL="1114954" indent="-1114954" defTabSz="709930">
              <a:lnSpc>
                <a:spcPct val="150000"/>
              </a:lnSpc>
              <a:spcBef>
                <a:spcPts val="1500"/>
              </a:spcBef>
              <a:buSzPct val="100000"/>
              <a:buAutoNum type="arabicParenR"/>
              <a:defRPr sz="6020" spc="-60">
                <a:solidFill>
                  <a:schemeClr val="accent1">
                    <a:hueOff val="114395"/>
                    <a:lumOff val="-24975"/>
                  </a:schemeClr>
                </a:solidFill>
                <a:effectLst>
                  <a:outerShdw blurRad="10922" dist="32766" dir="18900000" rotWithShape="0">
                    <a:srgbClr val="000000"/>
                  </a:outerShdw>
                </a:effectLst>
                <a:latin typeface="Arial Rounded MT Bold"/>
                <a:ea typeface="Arial Rounded MT Bold"/>
                <a:cs typeface="Arial Rounded MT Bold"/>
                <a:sym typeface="Arial Rounded MT Bold"/>
              </a:defRPr>
            </a:pPr>
            <a:r>
              <a:t>Then the Lord God said, “It is not good that the man should be alone; I will make him a helper fit for him.” (2:18) </a:t>
            </a:r>
          </a:p>
          <a:p>
            <a:pPr defTabSz="709930">
              <a:lnSpc>
                <a:spcPct val="150000"/>
              </a:lnSpc>
              <a:spcBef>
                <a:spcPts val="1500"/>
              </a:spcBef>
              <a:defRPr sz="6020" spc="-60">
                <a:solidFill>
                  <a:schemeClr val="accent1">
                    <a:hueOff val="114395"/>
                    <a:lumOff val="-24975"/>
                  </a:schemeClr>
                </a:solidFill>
                <a:effectLst>
                  <a:outerShdw blurRad="10922" dist="32766" dir="18900000" rotWithShape="0">
                    <a:srgbClr val="000000"/>
                  </a:outerShdw>
                </a:effectLst>
                <a:latin typeface="Arial Rounded MT Bold"/>
                <a:ea typeface="Arial Rounded MT Bold"/>
                <a:cs typeface="Arial Rounded MT Bold"/>
                <a:sym typeface="Arial Rounded MT Bold"/>
              </a:defRPr>
            </a:pPr>
            <a:endParaRPr/>
          </a:p>
          <a:p>
            <a:pPr marL="1114954" indent="-1114954" defTabSz="709930">
              <a:lnSpc>
                <a:spcPct val="150000"/>
              </a:lnSpc>
              <a:spcBef>
                <a:spcPts val="1500"/>
              </a:spcBef>
              <a:buSzPct val="100000"/>
              <a:buAutoNum type="arabicParenR" startAt="2"/>
              <a:defRPr sz="6020" spc="-60">
                <a:solidFill>
                  <a:schemeClr val="accent1">
                    <a:hueOff val="114395"/>
                    <a:lumOff val="-24975"/>
                  </a:schemeClr>
                </a:solidFill>
                <a:effectLst>
                  <a:outerShdw blurRad="10922" dist="32766" dir="18900000" rotWithShape="0">
                    <a:srgbClr val="000000"/>
                  </a:outerShdw>
                </a:effectLst>
                <a:latin typeface="Arial Rounded MT Bold"/>
                <a:ea typeface="Arial Rounded MT Bold"/>
                <a:cs typeface="Arial Rounded MT Bold"/>
                <a:sym typeface="Arial Rounded MT Bold"/>
              </a:defRPr>
            </a:pPr>
            <a:r>
              <a:t>Then the Lord God said, “Behold, the man has become like one of us in knowing good and evil. Now, lest he reach out his hand and take also of the tree of life and eat, and live forever—” (3:22)</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God Speaks to Himself 6 Times in Genesis 1-24"/>
          <p:cNvSpPr txBox="1">
            <a:spLocks noGrp="1"/>
          </p:cNvSpPr>
          <p:nvPr>
            <p:ph type="body" idx="21"/>
          </p:nvPr>
        </p:nvSpPr>
        <p:spPr>
          <a:xfrm>
            <a:off x="638053" y="770090"/>
            <a:ext cx="23107894" cy="1745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God Speaks to Himself 6 Times in Genesis 1-24</a:t>
            </a:r>
          </a:p>
        </p:txBody>
      </p:sp>
      <p:sp>
        <p:nvSpPr>
          <p:cNvPr id="280" name="Then the Lord said, “My Spirit shall not abide in man forever, for he is flesh: his days shall be 120 years.” (6:3)…"/>
          <p:cNvSpPr txBox="1">
            <a:spLocks noGrp="1"/>
          </p:cNvSpPr>
          <p:nvPr>
            <p:ph type="body" idx="1"/>
          </p:nvPr>
        </p:nvSpPr>
        <p:spPr>
          <a:xfrm>
            <a:off x="730597" y="3254928"/>
            <a:ext cx="22922806" cy="9651959"/>
          </a:xfrm>
          <a:prstGeom prst="rect">
            <a:avLst/>
          </a:prstGeom>
        </p:spPr>
        <p:txBody>
          <a:bodyPr/>
          <a:lstStyle/>
          <a:p>
            <a:pPr marL="1179777" indent="-1179777" defTabSz="751205">
              <a:lnSpc>
                <a:spcPct val="150000"/>
              </a:lnSpc>
              <a:spcBef>
                <a:spcPts val="1600"/>
              </a:spcBef>
              <a:buClr>
                <a:schemeClr val="accent1">
                  <a:hueOff val="114395"/>
                  <a:lumOff val="-24975"/>
                </a:schemeClr>
              </a:buClr>
              <a:buSzPct val="100000"/>
              <a:buAutoNum type="arabicParenR" startAt="3"/>
              <a:defRPr sz="6370" spc="-63">
                <a:solidFill>
                  <a:schemeClr val="accent1">
                    <a:hueOff val="114395"/>
                    <a:lumOff val="-24975"/>
                  </a:schemeClr>
                </a:solidFill>
                <a:effectLst>
                  <a:outerShdw blurRad="11557" dist="34671" dir="18900000" rotWithShape="0">
                    <a:srgbClr val="000000"/>
                  </a:outerShdw>
                </a:effectLst>
                <a:latin typeface="Arial Rounded MT Bold"/>
                <a:ea typeface="Arial Rounded MT Bold"/>
                <a:cs typeface="Arial Rounded MT Bold"/>
                <a:sym typeface="Arial Rounded MT Bold"/>
              </a:defRPr>
            </a:pPr>
            <a:r>
              <a:t>Then the Lord said, “My Spirit shall not abide in man forever, for he is flesh: his days shall be 120 years.” (6:3)</a:t>
            </a:r>
          </a:p>
          <a:p>
            <a:pPr defTabSz="751205">
              <a:lnSpc>
                <a:spcPct val="150000"/>
              </a:lnSpc>
              <a:spcBef>
                <a:spcPts val="1600"/>
              </a:spcBef>
              <a:defRPr sz="5005" spc="-50">
                <a:solidFill>
                  <a:schemeClr val="accent1">
                    <a:hueOff val="114395"/>
                    <a:lumOff val="-24975"/>
                  </a:schemeClr>
                </a:solidFill>
                <a:effectLst>
                  <a:outerShdw blurRad="11557" dist="34671" dir="18900000" rotWithShape="0">
                    <a:srgbClr val="000000"/>
                  </a:outerShdw>
                </a:effectLst>
                <a:latin typeface="Arial Rounded MT Bold"/>
                <a:ea typeface="Arial Rounded MT Bold"/>
                <a:cs typeface="Arial Rounded MT Bold"/>
                <a:sym typeface="Arial Rounded MT Bold"/>
              </a:defRPr>
            </a:pPr>
            <a:endParaRPr/>
          </a:p>
          <a:p>
            <a:pPr marL="1179777" indent="-1179777" defTabSz="751205">
              <a:lnSpc>
                <a:spcPct val="150000"/>
              </a:lnSpc>
              <a:spcBef>
                <a:spcPts val="1600"/>
              </a:spcBef>
              <a:buClr>
                <a:schemeClr val="accent1">
                  <a:hueOff val="114395"/>
                  <a:lumOff val="-24975"/>
                </a:schemeClr>
              </a:buClr>
              <a:buSzPct val="100000"/>
              <a:buAutoNum type="arabicParenR" startAt="4"/>
              <a:defRPr sz="6370" spc="-63">
                <a:solidFill>
                  <a:schemeClr val="accent1">
                    <a:hueOff val="114395"/>
                    <a:lumOff val="-24975"/>
                  </a:schemeClr>
                </a:solidFill>
                <a:effectLst>
                  <a:outerShdw blurRad="11557" dist="34671" dir="18900000" rotWithShape="0">
                    <a:srgbClr val="000000"/>
                  </a:outerShdw>
                </a:effectLst>
                <a:latin typeface="Arial Rounded MT Bold"/>
                <a:ea typeface="Arial Rounded MT Bold"/>
                <a:cs typeface="Arial Rounded MT Bold"/>
                <a:sym typeface="Arial Rounded MT Bold"/>
              </a:defRPr>
            </a:pPr>
            <a:r>
              <a:t>So the Lord said, “I will blot out man whom I have created from the face of the land, man and animals and creeping things and birds of the heavens, for I am sorry that I have made them.” (6:7)</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hapter 2"/>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2</a:t>
            </a:r>
          </a:p>
        </p:txBody>
      </p:sp>
      <p:sp>
        <p:nvSpPr>
          <p:cNvPr id="161" name="- God’s Sabbath rest…"/>
          <p:cNvSpPr txBox="1"/>
          <p:nvPr/>
        </p:nvSpPr>
        <p:spPr>
          <a:xfrm>
            <a:off x="3056528" y="4289406"/>
            <a:ext cx="18523286" cy="730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God’s Sabbath rest</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Creation of man in God’s image explained</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Edenic covenant</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God Speaks to Himself 6 Times in Genesis 1-24"/>
          <p:cNvSpPr txBox="1">
            <a:spLocks noGrp="1"/>
          </p:cNvSpPr>
          <p:nvPr>
            <p:ph type="body" idx="21"/>
          </p:nvPr>
        </p:nvSpPr>
        <p:spPr>
          <a:xfrm>
            <a:off x="638053" y="736223"/>
            <a:ext cx="23107894" cy="1745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God Speaks to Himself 6 Times in Genesis 1-24</a:t>
            </a:r>
          </a:p>
        </p:txBody>
      </p:sp>
      <p:sp>
        <p:nvSpPr>
          <p:cNvPr id="283" name="And the Lord said, “Behold, they are one people, and they have all one language, and this is only the beginning of what they will do.  And nothing that they propose to do will now be impossible for them.  (11:6)…"/>
          <p:cNvSpPr txBox="1">
            <a:spLocks noGrp="1"/>
          </p:cNvSpPr>
          <p:nvPr>
            <p:ph type="body" idx="1"/>
          </p:nvPr>
        </p:nvSpPr>
        <p:spPr>
          <a:xfrm>
            <a:off x="730597" y="3717902"/>
            <a:ext cx="22922806" cy="8256012"/>
          </a:xfrm>
          <a:prstGeom prst="rect">
            <a:avLst/>
          </a:prstGeom>
        </p:spPr>
        <p:txBody>
          <a:bodyPr/>
          <a:lstStyle/>
          <a:p>
            <a:pPr marL="1114954" indent="-1114954" defTabSz="709930">
              <a:lnSpc>
                <a:spcPct val="150000"/>
              </a:lnSpc>
              <a:spcBef>
                <a:spcPts val="1500"/>
              </a:spcBef>
              <a:buSzPct val="100000"/>
              <a:buAutoNum type="arabicParenR" startAt="5"/>
              <a:defRPr sz="6020" spc="-60">
                <a:solidFill>
                  <a:schemeClr val="accent1">
                    <a:hueOff val="114395"/>
                    <a:lumOff val="-24975"/>
                  </a:schemeClr>
                </a:solidFill>
                <a:effectLst>
                  <a:outerShdw blurRad="10922" dist="32766" dir="18900000" rotWithShape="0">
                    <a:srgbClr val="000000"/>
                  </a:outerShdw>
                </a:effectLst>
                <a:latin typeface="Arial Rounded MT Bold"/>
                <a:ea typeface="Arial Rounded MT Bold"/>
                <a:cs typeface="Arial Rounded MT Bold"/>
                <a:sym typeface="Arial Rounded MT Bold"/>
              </a:defRPr>
            </a:pPr>
            <a:r>
              <a:t>And the Lord said, “Behold, they are one people, and they have all one language, and this is only the beginning of what they will do.  And nothing that they propose to do will now be impossible for them.  (11:6)</a:t>
            </a:r>
          </a:p>
          <a:p>
            <a:pPr defTabSz="709930">
              <a:lnSpc>
                <a:spcPct val="150000"/>
              </a:lnSpc>
              <a:spcBef>
                <a:spcPts val="1500"/>
              </a:spcBef>
              <a:buClr>
                <a:schemeClr val="accent1">
                  <a:hueOff val="114395"/>
                  <a:lumOff val="-24975"/>
                </a:schemeClr>
              </a:buClr>
              <a:defRPr sz="6020" spc="-60">
                <a:solidFill>
                  <a:schemeClr val="accent1">
                    <a:hueOff val="114395"/>
                    <a:lumOff val="-24975"/>
                  </a:schemeClr>
                </a:solidFill>
                <a:effectLst>
                  <a:outerShdw blurRad="10922" dist="32766" dir="18900000" rotWithShape="0">
                    <a:srgbClr val="000000"/>
                  </a:outerShdw>
                </a:effectLst>
                <a:latin typeface="Arial Rounded MT Bold"/>
                <a:ea typeface="Arial Rounded MT Bold"/>
                <a:cs typeface="Arial Rounded MT Bold"/>
                <a:sym typeface="Arial Rounded MT Bold"/>
              </a:defRPr>
            </a:pPr>
            <a:r>
              <a:t>Come, let us go down and there confuse their language, so that they may not understand one another’s speech.”  (11:7)</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God Speaks to Himself 6 Times in Genesis 1-24"/>
          <p:cNvSpPr txBox="1">
            <a:spLocks noGrp="1"/>
          </p:cNvSpPr>
          <p:nvPr>
            <p:ph type="body" idx="21"/>
          </p:nvPr>
        </p:nvSpPr>
        <p:spPr>
          <a:xfrm>
            <a:off x="638053" y="736223"/>
            <a:ext cx="23107894" cy="17451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a:defRPr sz="7700" b="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God Speaks to Himself 6 Times in Genesis 1-24</a:t>
            </a:r>
          </a:p>
        </p:txBody>
      </p:sp>
      <p:sp>
        <p:nvSpPr>
          <p:cNvPr id="286" name="The Lord said, “Shall I hide from Abraham what I am about to do,  (18:17)…"/>
          <p:cNvSpPr txBox="1">
            <a:spLocks noGrp="1"/>
          </p:cNvSpPr>
          <p:nvPr>
            <p:ph type="body" idx="1"/>
          </p:nvPr>
        </p:nvSpPr>
        <p:spPr>
          <a:xfrm>
            <a:off x="730597" y="2524876"/>
            <a:ext cx="22922806" cy="10744914"/>
          </a:xfrm>
          <a:prstGeom prst="rect">
            <a:avLst/>
          </a:prstGeom>
        </p:spPr>
        <p:txBody>
          <a:bodyPr/>
          <a:lstStyle/>
          <a:p>
            <a:pPr marL="998272" indent="-998272" defTabSz="635634">
              <a:lnSpc>
                <a:spcPct val="150000"/>
              </a:lnSpc>
              <a:spcBef>
                <a:spcPts val="1300"/>
              </a:spcBef>
              <a:buClr>
                <a:schemeClr val="accent1">
                  <a:hueOff val="114395"/>
                  <a:lumOff val="-24975"/>
                </a:schemeClr>
              </a:buClr>
              <a:buSzPct val="100000"/>
              <a:buAutoNum type="arabicParenR" startAt="6"/>
              <a:defRPr sz="5390" spc="-53">
                <a:solidFill>
                  <a:schemeClr val="accent1">
                    <a:hueOff val="114395"/>
                    <a:lumOff val="-24975"/>
                  </a:schemeClr>
                </a:solidFill>
                <a:effectLst>
                  <a:outerShdw blurRad="9779" dist="29337" dir="18900000" rotWithShape="0">
                    <a:srgbClr val="000000"/>
                  </a:outerShdw>
                </a:effectLst>
                <a:latin typeface="Arial Rounded MT Bold"/>
                <a:ea typeface="Arial Rounded MT Bold"/>
                <a:cs typeface="Arial Rounded MT Bold"/>
                <a:sym typeface="Arial Rounded MT Bold"/>
              </a:defRPr>
            </a:pPr>
            <a:r>
              <a:t>The Lord said, “Shall I hide from Abraham what I am about to do,  (18:17)</a:t>
            </a:r>
          </a:p>
          <a:p>
            <a:pPr defTabSz="635634">
              <a:lnSpc>
                <a:spcPct val="150000"/>
              </a:lnSpc>
              <a:spcBef>
                <a:spcPts val="1300"/>
              </a:spcBef>
              <a:buClr>
                <a:schemeClr val="accent1">
                  <a:hueOff val="114395"/>
                  <a:lumOff val="-24975"/>
                </a:schemeClr>
              </a:buClr>
              <a:defRPr sz="5390" spc="-53">
                <a:solidFill>
                  <a:schemeClr val="accent1">
                    <a:hueOff val="114395"/>
                    <a:lumOff val="-24975"/>
                  </a:schemeClr>
                </a:solidFill>
                <a:effectLst>
                  <a:outerShdw blurRad="9779" dist="29337" dir="18900000" rotWithShape="0">
                    <a:srgbClr val="000000"/>
                  </a:outerShdw>
                </a:effectLst>
                <a:latin typeface="Arial Rounded MT Bold"/>
                <a:ea typeface="Arial Rounded MT Bold"/>
                <a:cs typeface="Arial Rounded MT Bold"/>
                <a:sym typeface="Arial Rounded MT Bold"/>
              </a:defRPr>
            </a:pPr>
            <a:r>
              <a:t>seeing that Abraham shall surely become a great and mighty nation, and all the nations of the earth shall be blessed in him?  (18:18)</a:t>
            </a:r>
          </a:p>
          <a:p>
            <a:pPr defTabSz="635634">
              <a:lnSpc>
                <a:spcPct val="150000"/>
              </a:lnSpc>
              <a:spcBef>
                <a:spcPts val="1300"/>
              </a:spcBef>
              <a:buClr>
                <a:schemeClr val="accent1">
                  <a:hueOff val="114395"/>
                  <a:lumOff val="-24975"/>
                </a:schemeClr>
              </a:buClr>
              <a:defRPr sz="5390" spc="-53">
                <a:solidFill>
                  <a:schemeClr val="accent1">
                    <a:hueOff val="114395"/>
                    <a:lumOff val="-24975"/>
                  </a:schemeClr>
                </a:solidFill>
                <a:effectLst>
                  <a:outerShdw blurRad="9779" dist="29337" dir="18900000" rotWithShape="0">
                    <a:srgbClr val="000000"/>
                  </a:outerShdw>
                </a:effectLst>
                <a:latin typeface="Arial Rounded MT Bold"/>
                <a:ea typeface="Arial Rounded MT Bold"/>
                <a:cs typeface="Arial Rounded MT Bold"/>
                <a:sym typeface="Arial Rounded MT Bold"/>
              </a:defRPr>
            </a:pPr>
            <a:r>
              <a:t>For I have chosen him, that he may command his children and his household after him to keep the way of the Lord by doing righteousness and justice, so that the Lord may bring to Abraham what he has promised him.”  (18:19)</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God Speaks to Himself 6 Times in Genesis 1-24"/>
          <p:cNvSpPr txBox="1"/>
          <p:nvPr/>
        </p:nvSpPr>
        <p:spPr>
          <a:xfrm>
            <a:off x="638053" y="583823"/>
            <a:ext cx="23107894" cy="174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God Speaks to Himself 6 Times in Genesis 1-24</a:t>
            </a:r>
          </a:p>
        </p:txBody>
      </p:sp>
      <p:sp>
        <p:nvSpPr>
          <p:cNvPr id="289" name="In all cases:…"/>
          <p:cNvSpPr txBox="1">
            <a:spLocks noGrp="1"/>
          </p:cNvSpPr>
          <p:nvPr>
            <p:ph type="body" sz="half" idx="4294967295"/>
          </p:nvPr>
        </p:nvSpPr>
        <p:spPr>
          <a:xfrm>
            <a:off x="988641" y="2393634"/>
            <a:ext cx="22922806" cy="3811140"/>
          </a:xfrm>
          <a:prstGeom prst="rect">
            <a:avLst/>
          </a:prstGeom>
        </p:spPr>
        <p:txBody>
          <a:bodyPr/>
          <a:lstStyle/>
          <a:p>
            <a:pPr marL="0" indent="0" defTabSz="660400">
              <a:lnSpc>
                <a:spcPct val="150000"/>
              </a:lnSpc>
              <a:spcBef>
                <a:spcPts val="1400"/>
              </a:spcBef>
              <a:buSzTx/>
              <a:buNone/>
              <a:defRPr sz="5600" spc="-56">
                <a:solidFill>
                  <a:schemeClr val="accent1">
                    <a:hueOff val="114395"/>
                    <a:lumOff val="-24975"/>
                  </a:schemeClr>
                </a:solidFill>
                <a:effectLst>
                  <a:outerShdw blurRad="10160" dist="30480" dir="18900000" rotWithShape="0">
                    <a:srgbClr val="000000"/>
                  </a:outerShdw>
                </a:effectLst>
                <a:latin typeface="Arial Rounded MT Bold"/>
                <a:ea typeface="Arial Rounded MT Bold"/>
                <a:cs typeface="Arial Rounded MT Bold"/>
                <a:sym typeface="Arial Rounded MT Bold"/>
              </a:defRPr>
            </a:pPr>
            <a:r>
              <a:rPr u="sng"/>
              <a:t>In all cases</a:t>
            </a:r>
            <a:r>
              <a:t>: </a:t>
            </a:r>
          </a:p>
          <a:p>
            <a:pPr marL="0" indent="0" defTabSz="660400">
              <a:lnSpc>
                <a:spcPct val="150000"/>
              </a:lnSpc>
              <a:spcBef>
                <a:spcPts val="1400"/>
              </a:spcBef>
              <a:buSzTx/>
              <a:buNone/>
              <a:defRPr sz="5600" spc="-56">
                <a:solidFill>
                  <a:schemeClr val="accent1">
                    <a:hueOff val="114395"/>
                    <a:lumOff val="-24975"/>
                  </a:schemeClr>
                </a:solidFill>
                <a:effectLst>
                  <a:outerShdw blurRad="10160" dist="30480" dir="18900000" rotWithShape="0">
                    <a:srgbClr val="000000"/>
                  </a:outerShdw>
                </a:effectLst>
                <a:latin typeface="Arial Rounded MT Bold"/>
                <a:ea typeface="Arial Rounded MT Bold"/>
                <a:cs typeface="Arial Rounded MT Bold"/>
                <a:sym typeface="Arial Rounded MT Bold"/>
              </a:defRPr>
            </a:pPr>
            <a:r>
              <a:t>- God is assessing the status of mankind</a:t>
            </a:r>
          </a:p>
          <a:p>
            <a:pPr marL="0" indent="0" defTabSz="660400">
              <a:lnSpc>
                <a:spcPct val="150000"/>
              </a:lnSpc>
              <a:spcBef>
                <a:spcPts val="1400"/>
              </a:spcBef>
              <a:buSzTx/>
              <a:buNone/>
              <a:defRPr sz="5600" spc="-56">
                <a:solidFill>
                  <a:schemeClr val="accent1">
                    <a:hueOff val="114395"/>
                    <a:lumOff val="-24975"/>
                  </a:schemeClr>
                </a:solidFill>
                <a:effectLst>
                  <a:outerShdw blurRad="10160" dist="30480" dir="18900000" rotWithShape="0">
                    <a:srgbClr val="000000"/>
                  </a:outerShdw>
                </a:effectLst>
                <a:latin typeface="Arial Rounded MT Bold"/>
                <a:ea typeface="Arial Rounded MT Bold"/>
                <a:cs typeface="Arial Rounded MT Bold"/>
                <a:sym typeface="Arial Rounded MT Bold"/>
              </a:defRPr>
            </a:pPr>
            <a:r>
              <a:t>- God follows his assessment with action</a:t>
            </a:r>
          </a:p>
        </p:txBody>
      </p:sp>
      <p:graphicFrame>
        <p:nvGraphicFramePr>
          <p:cNvPr id="290" name="Table"/>
          <p:cNvGraphicFramePr/>
          <p:nvPr/>
        </p:nvGraphicFramePr>
        <p:xfrm>
          <a:off x="795198" y="6655806"/>
          <a:ext cx="22971024" cy="6622028"/>
        </p:xfrm>
        <a:graphic>
          <a:graphicData uri="http://schemas.openxmlformats.org/drawingml/2006/table">
            <a:tbl>
              <a:tblPr firstRow="1" firstCol="1">
                <a:tableStyleId>{4C3C2611-4C71-4FC5-86AE-919BDF0F9419}</a:tableStyleId>
              </a:tblPr>
              <a:tblGrid>
                <a:gridCol w="10577091"/>
                <a:gridCol w="10329588"/>
                <a:gridCol w="2064345"/>
              </a:tblGrid>
              <a:tr h="946004">
                <a:tc>
                  <a:txBody>
                    <a:bodyPr/>
                    <a:lstStyle/>
                    <a:p>
                      <a:pPr algn="l" defTabSz="914400">
                        <a:tabLst>
                          <a:tab pos="1663700" algn="l"/>
                        </a:tabLst>
                        <a:defRPr b="0"/>
                      </a:pPr>
                      <a:r>
                        <a:rPr sz="3200">
                          <a:solidFill>
                            <a:srgbClr val="FFFFFF"/>
                          </a:solidFill>
                          <a:latin typeface="Arial Rounded MT Bold"/>
                          <a:ea typeface="Arial Rounded MT Bold"/>
                          <a:cs typeface="Arial Rounded MT Bold"/>
                          <a:sym typeface="Arial Rounded MT Bold"/>
                        </a:rPr>
                        <a:t> GOD’S ASSESSMENT</a:t>
                      </a:r>
                    </a:p>
                  </a:txBody>
                  <a:tcPr marL="50800" marR="50800" marT="50800" marB="50800" anchor="ctr" horzOverflow="overflow">
                    <a:lnL w="50800">
                      <a:solidFill>
                        <a:schemeClr val="accent1">
                          <a:hueOff val="114395"/>
                          <a:lumOff val="-24975"/>
                        </a:schemeClr>
                      </a:solidFill>
                      <a:miter lim="400000"/>
                    </a:lnL>
                    <a:lnT w="50800">
                      <a:solidFill>
                        <a:schemeClr val="accent1">
                          <a:hueOff val="114395"/>
                          <a:lumOff val="-24975"/>
                        </a:schemeClr>
                      </a:solidFill>
                      <a:miter lim="400000"/>
                    </a:lnT>
                    <a:lnB w="50800">
                      <a:solidFill>
                        <a:schemeClr val="accent1">
                          <a:hueOff val="114395"/>
                          <a:lumOff val="-24975"/>
                        </a:schemeClr>
                      </a:solidFill>
                      <a:miter lim="400000"/>
                    </a:lnB>
                    <a:solidFill>
                      <a:schemeClr val="accent1">
                        <a:hueOff val="114395"/>
                        <a:lumOff val="-24975"/>
                      </a:schemeClr>
                    </a:solidFill>
                  </a:tcPr>
                </a:tc>
                <a:tc>
                  <a:txBody>
                    <a:bodyPr/>
                    <a:lstStyle/>
                    <a:p>
                      <a:pPr algn="l" defTabSz="914400">
                        <a:tabLst>
                          <a:tab pos="1663700" algn="l"/>
                        </a:tabLst>
                        <a:defRPr b="0"/>
                      </a:pPr>
                      <a:r>
                        <a:rPr sz="3200">
                          <a:solidFill>
                            <a:srgbClr val="FFFFFF"/>
                          </a:solidFill>
                          <a:latin typeface="Arial Rounded MT Bold"/>
                          <a:ea typeface="Arial Rounded MT Bold"/>
                          <a:cs typeface="Arial Rounded MT Bold"/>
                          <a:sym typeface="Arial Rounded MT Bold"/>
                        </a:rPr>
                        <a:t> GOD’S ACTION</a:t>
                      </a:r>
                    </a:p>
                  </a:txBody>
                  <a:tcPr marL="50800" marR="50800" marT="50800" marB="50800" anchor="ctr" horzOverflow="overflow">
                    <a:lnT w="50800">
                      <a:solidFill>
                        <a:schemeClr val="accent1">
                          <a:hueOff val="114395"/>
                          <a:lumOff val="-24975"/>
                        </a:schemeClr>
                      </a:solidFill>
                      <a:miter lim="400000"/>
                    </a:lnT>
                    <a:lnB w="38100">
                      <a:solidFill>
                        <a:schemeClr val="accent1">
                          <a:hueOff val="114395"/>
                          <a:lumOff val="-24975"/>
                        </a:schemeClr>
                      </a:solidFill>
                      <a:miter lim="400000"/>
                    </a:lnB>
                    <a:solidFill>
                      <a:schemeClr val="accent1">
                        <a:hueOff val="114395"/>
                        <a:lumOff val="-24975"/>
                      </a:schemeClr>
                    </a:solidFill>
                  </a:tcPr>
                </a:tc>
                <a:tc>
                  <a:txBody>
                    <a:bodyPr/>
                    <a:lstStyle/>
                    <a:p>
                      <a:pPr defTabSz="914400">
                        <a:tabLst>
                          <a:tab pos="1663700" algn="l"/>
                        </a:tabLst>
                        <a:defRPr b="0"/>
                      </a:pPr>
                      <a:r>
                        <a:rPr sz="3200">
                          <a:solidFill>
                            <a:srgbClr val="FFFFFF"/>
                          </a:solidFill>
                          <a:latin typeface="Arial Rounded MT Bold"/>
                          <a:ea typeface="Arial Rounded MT Bold"/>
                          <a:cs typeface="Arial Rounded MT Bold"/>
                          <a:sym typeface="Arial Rounded MT Bold"/>
                        </a:rPr>
                        <a:t>VERSES</a:t>
                      </a:r>
                    </a:p>
                  </a:txBody>
                  <a:tcPr marL="50800" marR="50800" marT="50800" marB="50800" anchor="ctr" horzOverflow="overflow">
                    <a:lnR w="50800">
                      <a:solidFill>
                        <a:schemeClr val="accent1">
                          <a:hueOff val="114395"/>
                          <a:lumOff val="-24975"/>
                        </a:schemeClr>
                      </a:solidFill>
                      <a:miter lim="400000"/>
                    </a:lnR>
                    <a:lnT w="50800">
                      <a:solidFill>
                        <a:schemeClr val="accent1">
                          <a:hueOff val="114395"/>
                          <a:lumOff val="-24975"/>
                        </a:schemeClr>
                      </a:solidFill>
                      <a:miter lim="400000"/>
                    </a:lnT>
                    <a:lnB w="50800">
                      <a:solidFill>
                        <a:schemeClr val="accent1">
                          <a:hueOff val="114395"/>
                          <a:lumOff val="-24975"/>
                        </a:schemeClr>
                      </a:solidFill>
                      <a:miter lim="400000"/>
                    </a:lnB>
                    <a:solidFill>
                      <a:schemeClr val="accent1">
                        <a:hueOff val="114395"/>
                        <a:lumOff val="-24975"/>
                      </a:schemeClr>
                    </a:solidFill>
                  </a:tcPr>
                </a:tc>
              </a:tr>
              <a:tr h="946004">
                <a:tc>
                  <a:txBody>
                    <a:bodyPr/>
                    <a:lstStyle/>
                    <a:p>
                      <a:pPr algn="l" defTabSz="914400">
                        <a:tabLst>
                          <a:tab pos="1663700" algn="l"/>
                        </a:tabLst>
                        <a:defRPr b="0"/>
                      </a:pPr>
                      <a:r>
                        <a:rPr sz="3200">
                          <a:latin typeface="Arial Rounded MT Bold"/>
                          <a:ea typeface="Arial Rounded MT Bold"/>
                          <a:cs typeface="Arial Rounded MT Bold"/>
                          <a:sym typeface="Arial Rounded MT Bold"/>
                        </a:rPr>
                        <a:t> Man needs a helper</a:t>
                      </a:r>
                    </a:p>
                  </a:txBody>
                  <a:tcPr marL="50800" marR="50800" marT="50800" marB="50800" anchor="ctr" horzOverflow="overflow">
                    <a:lnL w="50800">
                      <a:solidFill>
                        <a:schemeClr val="accent1">
                          <a:hueOff val="114395"/>
                          <a:lumOff val="-24975"/>
                        </a:schemeClr>
                      </a:solidFill>
                      <a:miter lim="400000"/>
                    </a:lnL>
                    <a:lnR w="38100">
                      <a:solidFill>
                        <a:schemeClr val="accent1">
                          <a:hueOff val="114395"/>
                          <a:lumOff val="-24975"/>
                        </a:schemeClr>
                      </a:solidFill>
                      <a:miter lim="400000"/>
                    </a:lnR>
                    <a:lnT w="50800">
                      <a:solidFill>
                        <a:schemeClr val="accent1">
                          <a:hueOff val="114395"/>
                          <a:lumOff val="-24975"/>
                        </a:schemeClr>
                      </a:solidFill>
                      <a:miter lim="400000"/>
                    </a:lnT>
                    <a:lnB w="50800">
                      <a:solidFill>
                        <a:schemeClr val="accent1">
                          <a:hueOff val="114395"/>
                          <a:lumOff val="-24975"/>
                        </a:schemeClr>
                      </a:solidFill>
                      <a:miter lim="400000"/>
                    </a:lnB>
                  </a:tcPr>
                </a:tc>
                <a:tc>
                  <a:txBody>
                    <a:bodyPr/>
                    <a:lstStyle/>
                    <a:p>
                      <a:pPr algn="l" defTabSz="914400"/>
                      <a:r>
                        <a:rPr sz="3200">
                          <a:latin typeface="Arial Rounded MT Bold"/>
                          <a:ea typeface="Arial Rounded MT Bold"/>
                          <a:cs typeface="Arial Rounded MT Bold"/>
                          <a:sym typeface="Arial Rounded MT Bold"/>
                        </a:rPr>
                        <a:t> God creates a woman</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50800">
                      <a:solidFill>
                        <a:schemeClr val="accent1">
                          <a:hueOff val="114395"/>
                          <a:lumOff val="-24975"/>
                        </a:schemeClr>
                      </a:solidFill>
                      <a:miter lim="400000"/>
                    </a:lnB>
                  </a:tcPr>
                </a:tc>
                <a:tc>
                  <a:txBody>
                    <a:bodyPr/>
                    <a:lstStyle/>
                    <a:p>
                      <a:pPr algn="l" defTabSz="914400"/>
                      <a:r>
                        <a:rPr sz="3200">
                          <a:latin typeface="Arial Rounded MT Bold"/>
                          <a:ea typeface="Arial Rounded MT Bold"/>
                          <a:cs typeface="Arial Rounded MT Bold"/>
                          <a:sym typeface="Arial Rounded MT Bold"/>
                        </a:rPr>
                        <a:t> 2:18-22</a:t>
                      </a:r>
                    </a:p>
                  </a:txBody>
                  <a:tcPr marL="50800" marR="50800" marT="50800" marB="50800" anchor="ctr" horzOverflow="overflow">
                    <a:lnL w="38100">
                      <a:solidFill>
                        <a:schemeClr val="accent1">
                          <a:hueOff val="114395"/>
                          <a:lumOff val="-24975"/>
                        </a:schemeClr>
                      </a:solidFill>
                      <a:miter lim="400000"/>
                    </a:lnL>
                    <a:lnR w="50800">
                      <a:solidFill>
                        <a:schemeClr val="accent1">
                          <a:hueOff val="114395"/>
                          <a:lumOff val="-24975"/>
                        </a:schemeClr>
                      </a:solidFill>
                      <a:miter lim="400000"/>
                    </a:lnR>
                    <a:lnT w="50800">
                      <a:solidFill>
                        <a:schemeClr val="accent1">
                          <a:hueOff val="114395"/>
                          <a:lumOff val="-24975"/>
                        </a:schemeClr>
                      </a:solidFill>
                      <a:miter lim="400000"/>
                    </a:lnT>
                    <a:lnB w="38100">
                      <a:solidFill>
                        <a:schemeClr val="accent1">
                          <a:hueOff val="114395"/>
                          <a:lumOff val="-24975"/>
                        </a:schemeClr>
                      </a:solidFill>
                      <a:miter lim="400000"/>
                    </a:lnB>
                  </a:tcPr>
                </a:tc>
              </a:tr>
              <a:tr h="946004">
                <a:tc>
                  <a:txBody>
                    <a:bodyPr/>
                    <a:lstStyle/>
                    <a:p>
                      <a:pPr algn="l" defTabSz="914400">
                        <a:tabLst>
                          <a:tab pos="1663700" algn="l"/>
                        </a:tabLst>
                        <a:defRPr b="0"/>
                      </a:pPr>
                      <a:r>
                        <a:rPr sz="3200">
                          <a:solidFill>
                            <a:srgbClr val="FFFFFF"/>
                          </a:solidFill>
                          <a:latin typeface="Arial Rounded MT Bold"/>
                          <a:ea typeface="Arial Rounded MT Bold"/>
                          <a:cs typeface="Arial Rounded MT Bold"/>
                          <a:sym typeface="Arial Rounded MT Bold"/>
                        </a:rPr>
                        <a:t> Man disobeyed God</a:t>
                      </a:r>
                    </a:p>
                  </a:txBody>
                  <a:tcPr marL="50800" marR="50800" marT="50800" marB="50800" anchor="ctr" horzOverflow="overflow">
                    <a:lnL w="50800">
                      <a:solidFill>
                        <a:schemeClr val="accent1">
                          <a:hueOff val="114395"/>
                          <a:lumOff val="-24975"/>
                        </a:schemeClr>
                      </a:solidFill>
                      <a:miter lim="400000"/>
                    </a:lnL>
                    <a:lnR w="50800">
                      <a:solidFill>
                        <a:schemeClr val="accent1">
                          <a:hueOff val="114395"/>
                          <a:lumOff val="-24975"/>
                        </a:schemeClr>
                      </a:solidFill>
                      <a:miter lim="400000"/>
                    </a:lnR>
                    <a:lnT w="50800">
                      <a:solidFill>
                        <a:schemeClr val="accent1">
                          <a:hueOff val="114395"/>
                          <a:lumOff val="-24975"/>
                        </a:schemeClr>
                      </a:solidFill>
                      <a:miter lim="400000"/>
                    </a:lnT>
                    <a:lnB w="50800">
                      <a:solidFill>
                        <a:schemeClr val="accent1">
                          <a:hueOff val="114395"/>
                          <a:lumOff val="-24975"/>
                        </a:schemeClr>
                      </a:solidFill>
                      <a:miter lim="400000"/>
                    </a:lnB>
                    <a:solidFill>
                      <a:srgbClr val="929292"/>
                    </a:solidFill>
                  </a:tcPr>
                </a:tc>
                <a:tc>
                  <a:txBody>
                    <a:bodyPr/>
                    <a:lstStyle/>
                    <a:p>
                      <a:pPr algn="l" defTabSz="914400"/>
                      <a:r>
                        <a:rPr sz="3200">
                          <a:solidFill>
                            <a:srgbClr val="FFFFFF"/>
                          </a:solidFill>
                          <a:latin typeface="Arial Rounded MT Bold"/>
                          <a:ea typeface="Arial Rounded MT Bold"/>
                          <a:cs typeface="Arial Rounded MT Bold"/>
                          <a:sym typeface="Arial Rounded MT Bold"/>
                        </a:rPr>
                        <a:t> God expels Adam &amp; Eve from Eden</a:t>
                      </a:r>
                    </a:p>
                  </a:txBody>
                  <a:tcPr marL="50800" marR="50800" marT="50800" marB="50800" anchor="ctr" horzOverflow="overflow">
                    <a:lnL w="50800">
                      <a:solidFill>
                        <a:schemeClr val="accent1">
                          <a:hueOff val="114395"/>
                          <a:lumOff val="-24975"/>
                        </a:schemeClr>
                      </a:solidFill>
                      <a:miter lim="400000"/>
                    </a:lnL>
                    <a:lnR w="38100">
                      <a:solidFill>
                        <a:schemeClr val="accent1">
                          <a:hueOff val="114395"/>
                          <a:lumOff val="-24975"/>
                        </a:schemeClr>
                      </a:solidFill>
                      <a:miter lim="400000"/>
                    </a:lnR>
                    <a:lnT w="50800">
                      <a:solidFill>
                        <a:schemeClr val="accent1">
                          <a:hueOff val="114395"/>
                          <a:lumOff val="-24975"/>
                        </a:schemeClr>
                      </a:solidFill>
                      <a:miter lim="400000"/>
                    </a:lnT>
                    <a:lnB w="50800">
                      <a:solidFill>
                        <a:schemeClr val="accent1">
                          <a:hueOff val="114395"/>
                          <a:lumOff val="-24975"/>
                        </a:schemeClr>
                      </a:solidFill>
                      <a:miter lim="400000"/>
                    </a:lnB>
                    <a:solidFill>
                      <a:srgbClr val="929292"/>
                    </a:solidFill>
                  </a:tcPr>
                </a:tc>
                <a:tc>
                  <a:txBody>
                    <a:bodyPr/>
                    <a:lstStyle/>
                    <a:p>
                      <a:pPr algn="l" defTabSz="914400"/>
                      <a:r>
                        <a:rPr sz="3200">
                          <a:solidFill>
                            <a:srgbClr val="FFFFFF"/>
                          </a:solidFill>
                          <a:latin typeface="Arial Rounded MT Bold"/>
                          <a:ea typeface="Arial Rounded MT Bold"/>
                          <a:cs typeface="Arial Rounded MT Bold"/>
                          <a:sym typeface="Arial Rounded MT Bold"/>
                        </a:rPr>
                        <a:t> 3:22-24</a:t>
                      </a:r>
                    </a:p>
                  </a:txBody>
                  <a:tcPr marL="50800" marR="50800" marT="50800" marB="50800" anchor="ctr" horzOverflow="overflow">
                    <a:lnL w="38100">
                      <a:solidFill>
                        <a:schemeClr val="accent1">
                          <a:hueOff val="114395"/>
                          <a:lumOff val="-24975"/>
                        </a:schemeClr>
                      </a:solidFill>
                      <a:miter lim="400000"/>
                    </a:lnL>
                    <a:lnR w="508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solidFill>
                      <a:srgbClr val="929292"/>
                    </a:solidFill>
                  </a:tcPr>
                </a:tc>
              </a:tr>
              <a:tr h="946004">
                <a:tc>
                  <a:txBody>
                    <a:bodyPr/>
                    <a:lstStyle/>
                    <a:p>
                      <a:pPr algn="l" defTabSz="914400">
                        <a:tabLst>
                          <a:tab pos="1663700" algn="l"/>
                        </a:tabLst>
                        <a:defRPr b="0"/>
                      </a:pPr>
                      <a:r>
                        <a:rPr sz="3200">
                          <a:latin typeface="Arial Rounded MT Bold"/>
                          <a:ea typeface="Arial Rounded MT Bold"/>
                          <a:cs typeface="Arial Rounded MT Bold"/>
                          <a:sym typeface="Arial Rounded MT Bold"/>
                        </a:rPr>
                        <a:t> Mankind is corrupt</a:t>
                      </a:r>
                    </a:p>
                  </a:txBody>
                  <a:tcPr marL="50800" marR="50800" marT="50800" marB="50800" anchor="ctr" horzOverflow="overflow">
                    <a:lnL w="50800">
                      <a:solidFill>
                        <a:schemeClr val="accent1">
                          <a:hueOff val="114395"/>
                          <a:lumOff val="-24975"/>
                        </a:schemeClr>
                      </a:solidFill>
                      <a:miter lim="400000"/>
                    </a:lnL>
                    <a:lnR w="38100">
                      <a:solidFill>
                        <a:schemeClr val="accent1">
                          <a:hueOff val="114395"/>
                          <a:lumOff val="-24975"/>
                        </a:schemeClr>
                      </a:solidFill>
                      <a:miter lim="400000"/>
                    </a:lnR>
                    <a:lnT w="508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lgn="l" defTabSz="914400"/>
                      <a:r>
                        <a:rPr sz="3200">
                          <a:latin typeface="Arial Rounded MT Bold"/>
                          <a:ea typeface="Arial Rounded MT Bold"/>
                          <a:cs typeface="Arial Rounded MT Bold"/>
                          <a:sym typeface="Arial Rounded MT Bold"/>
                        </a:rPr>
                        <a:t> God limits lifetimes to 120 years</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50800">
                      <a:solidFill>
                        <a:schemeClr val="accent1">
                          <a:hueOff val="114395"/>
                          <a:lumOff val="-24975"/>
                        </a:schemeClr>
                      </a:solidFill>
                      <a:miter lim="400000"/>
                    </a:lnT>
                    <a:lnB w="50800">
                      <a:solidFill>
                        <a:schemeClr val="accent1">
                          <a:hueOff val="114395"/>
                          <a:lumOff val="-24975"/>
                        </a:schemeClr>
                      </a:solidFill>
                      <a:miter lim="400000"/>
                    </a:lnB>
                  </a:tcPr>
                </a:tc>
                <a:tc>
                  <a:txBody>
                    <a:bodyPr/>
                    <a:lstStyle/>
                    <a:p>
                      <a:pPr algn="l" defTabSz="914400"/>
                      <a:r>
                        <a:rPr sz="3200">
                          <a:latin typeface="Arial Rounded MT Bold"/>
                          <a:ea typeface="Arial Rounded MT Bold"/>
                          <a:cs typeface="Arial Rounded MT Bold"/>
                          <a:sym typeface="Arial Rounded MT Bold"/>
                        </a:rPr>
                        <a:t> 6:1-4</a:t>
                      </a:r>
                    </a:p>
                  </a:txBody>
                  <a:tcPr marL="50800" marR="50800" marT="50800" marB="50800" anchor="ctr" horzOverflow="overflow">
                    <a:lnL w="38100">
                      <a:solidFill>
                        <a:schemeClr val="accent1">
                          <a:hueOff val="114395"/>
                          <a:lumOff val="-24975"/>
                        </a:schemeClr>
                      </a:solidFill>
                      <a:miter lim="400000"/>
                    </a:lnL>
                    <a:lnR w="508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r>
              <a:tr h="946004">
                <a:tc>
                  <a:txBody>
                    <a:bodyPr/>
                    <a:lstStyle/>
                    <a:p>
                      <a:pPr algn="l" defTabSz="914400">
                        <a:tabLst>
                          <a:tab pos="1663700" algn="l"/>
                        </a:tabLst>
                        <a:defRPr b="0"/>
                      </a:pPr>
                      <a:r>
                        <a:rPr sz="3200">
                          <a:solidFill>
                            <a:srgbClr val="FFFFFF"/>
                          </a:solidFill>
                          <a:latin typeface="Arial Rounded MT Bold"/>
                          <a:ea typeface="Arial Rounded MT Bold"/>
                          <a:cs typeface="Arial Rounded MT Bold"/>
                          <a:sym typeface="Arial Rounded MT Bold"/>
                        </a:rPr>
                        <a:t> Mankind’s inclination is evil all the time</a:t>
                      </a:r>
                    </a:p>
                  </a:txBody>
                  <a:tcPr marL="50800" marR="50800" marT="50800" marB="50800" anchor="ctr" horzOverflow="overflow">
                    <a:lnL w="508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solidFill>
                      <a:srgbClr val="929292"/>
                    </a:solidFill>
                  </a:tcPr>
                </a:tc>
                <a:tc>
                  <a:txBody>
                    <a:bodyPr/>
                    <a:lstStyle/>
                    <a:p>
                      <a:pPr algn="l" defTabSz="914400"/>
                      <a:r>
                        <a:rPr sz="3200">
                          <a:solidFill>
                            <a:srgbClr val="FFFFFF"/>
                          </a:solidFill>
                          <a:latin typeface="Arial Rounded MT Bold"/>
                          <a:ea typeface="Arial Rounded MT Bold"/>
                          <a:cs typeface="Arial Rounded MT Bold"/>
                          <a:sym typeface="Arial Rounded MT Bold"/>
                        </a:rPr>
                        <a:t> God brings the flood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50800">
                      <a:solidFill>
                        <a:schemeClr val="accent1">
                          <a:hueOff val="114395"/>
                          <a:lumOff val="-24975"/>
                        </a:schemeClr>
                      </a:solidFill>
                      <a:miter lim="400000"/>
                    </a:lnT>
                    <a:lnB w="50800">
                      <a:solidFill>
                        <a:schemeClr val="accent1">
                          <a:hueOff val="114395"/>
                          <a:lumOff val="-24975"/>
                        </a:schemeClr>
                      </a:solidFill>
                      <a:miter lim="400000"/>
                    </a:lnB>
                    <a:solidFill>
                      <a:srgbClr val="929292"/>
                    </a:solidFill>
                  </a:tcPr>
                </a:tc>
                <a:tc>
                  <a:txBody>
                    <a:bodyPr/>
                    <a:lstStyle/>
                    <a:p>
                      <a:pPr algn="l" defTabSz="914400"/>
                      <a:r>
                        <a:rPr sz="3200">
                          <a:solidFill>
                            <a:srgbClr val="FFFFFF"/>
                          </a:solidFill>
                          <a:latin typeface="Arial Rounded MT Bold"/>
                          <a:ea typeface="Arial Rounded MT Bold"/>
                          <a:cs typeface="Arial Rounded MT Bold"/>
                          <a:sym typeface="Arial Rounded MT Bold"/>
                        </a:rPr>
                        <a:t> 6:5-8</a:t>
                      </a:r>
                    </a:p>
                  </a:txBody>
                  <a:tcPr marL="50800" marR="50800" marT="50800" marB="50800" anchor="ctr" horzOverflow="overflow">
                    <a:lnL w="38100">
                      <a:solidFill>
                        <a:schemeClr val="accent1">
                          <a:hueOff val="114395"/>
                          <a:lumOff val="-24975"/>
                        </a:schemeClr>
                      </a:solidFill>
                      <a:miter lim="400000"/>
                    </a:lnL>
                    <a:lnR w="508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solidFill>
                      <a:srgbClr val="929292"/>
                    </a:solidFill>
                  </a:tcPr>
                </a:tc>
              </a:tr>
              <a:tr h="946004">
                <a:tc>
                  <a:txBody>
                    <a:bodyPr/>
                    <a:lstStyle/>
                    <a:p>
                      <a:pPr algn="l" defTabSz="914400">
                        <a:tabLst>
                          <a:tab pos="1663700" algn="l"/>
                        </a:tabLst>
                        <a:defRPr b="0"/>
                      </a:pPr>
                      <a:r>
                        <a:rPr sz="3200">
                          <a:latin typeface="Arial Rounded MT Bold"/>
                          <a:ea typeface="Arial Rounded MT Bold"/>
                          <a:cs typeface="Arial Rounded MT Bold"/>
                          <a:sym typeface="Arial Rounded MT Bold"/>
                        </a:rPr>
                        <a:t> Mankind assembles to make a name for themselves</a:t>
                      </a:r>
                    </a:p>
                  </a:txBody>
                  <a:tcPr marL="50800" marR="50800" marT="50800" marB="50800" anchor="ctr" horzOverflow="overflow">
                    <a:lnL w="508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tcPr>
                </a:tc>
                <a:tc>
                  <a:txBody>
                    <a:bodyPr/>
                    <a:lstStyle/>
                    <a:p>
                      <a:pPr algn="l" defTabSz="914400"/>
                      <a:r>
                        <a:rPr sz="3200">
                          <a:latin typeface="Arial Rounded MT Bold"/>
                          <a:ea typeface="Arial Rounded MT Bold"/>
                          <a:cs typeface="Arial Rounded MT Bold"/>
                          <a:sym typeface="Arial Rounded MT Bold"/>
                        </a:rPr>
                        <a:t> God confuses their languages to scatter them</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50800">
                      <a:solidFill>
                        <a:schemeClr val="accent1">
                          <a:hueOff val="114395"/>
                          <a:lumOff val="-24975"/>
                        </a:schemeClr>
                      </a:solidFill>
                      <a:miter lim="400000"/>
                    </a:lnT>
                  </a:tcPr>
                </a:tc>
                <a:tc>
                  <a:txBody>
                    <a:bodyPr/>
                    <a:lstStyle/>
                    <a:p>
                      <a:pPr algn="l" defTabSz="914400"/>
                      <a:r>
                        <a:rPr sz="3200">
                          <a:latin typeface="Arial Rounded MT Bold"/>
                          <a:ea typeface="Arial Rounded MT Bold"/>
                          <a:cs typeface="Arial Rounded MT Bold"/>
                          <a:sym typeface="Arial Rounded MT Bold"/>
                        </a:rPr>
                        <a:t> 11:1-9</a:t>
                      </a:r>
                    </a:p>
                  </a:txBody>
                  <a:tcPr marL="50800" marR="50800" marT="50800" marB="50800" anchor="ctr" horzOverflow="overflow">
                    <a:lnL w="38100">
                      <a:solidFill>
                        <a:schemeClr val="accent1">
                          <a:hueOff val="114395"/>
                          <a:lumOff val="-24975"/>
                        </a:schemeClr>
                      </a:solidFill>
                      <a:miter lim="400000"/>
                    </a:lnL>
                    <a:lnR w="50800">
                      <a:solidFill>
                        <a:schemeClr val="accent1">
                          <a:hueOff val="114395"/>
                          <a:lumOff val="-24975"/>
                        </a:schemeClr>
                      </a:solidFill>
                      <a:miter lim="400000"/>
                    </a:lnR>
                    <a:lnT w="38100">
                      <a:solidFill>
                        <a:schemeClr val="accent1">
                          <a:hueOff val="114395"/>
                          <a:lumOff val="-24975"/>
                        </a:schemeClr>
                      </a:solidFill>
                      <a:miter lim="400000"/>
                    </a:lnT>
                  </a:tcPr>
                </a:tc>
              </a:tr>
              <a:tr h="946004">
                <a:tc>
                  <a:txBody>
                    <a:bodyPr/>
                    <a:lstStyle/>
                    <a:p>
                      <a:pPr algn="l" defTabSz="914400">
                        <a:tabLst>
                          <a:tab pos="1663700" algn="l"/>
                        </a:tabLst>
                        <a:defRPr b="0"/>
                      </a:pPr>
                      <a:r>
                        <a:rPr sz="3200">
                          <a:solidFill>
                            <a:srgbClr val="FFFFFF"/>
                          </a:solidFill>
                          <a:latin typeface="Arial Rounded MT Bold"/>
                          <a:ea typeface="Arial Rounded MT Bold"/>
                          <a:cs typeface="Arial Rounded MT Bold"/>
                          <a:sym typeface="Arial Rounded MT Bold"/>
                        </a:rPr>
                        <a:t> Men in Sodom and Gomorrah had sinned greatly</a:t>
                      </a:r>
                    </a:p>
                  </a:txBody>
                  <a:tcPr marL="50800" marR="50800" marT="50800" marB="50800" anchor="ctr" horzOverflow="overflow">
                    <a:lnL w="50800">
                      <a:solidFill>
                        <a:schemeClr val="accent1">
                          <a:hueOff val="114395"/>
                          <a:lumOff val="-24975"/>
                        </a:schemeClr>
                      </a:solidFill>
                      <a:miter lim="400000"/>
                    </a:lnL>
                    <a:lnR w="38100">
                      <a:solidFill>
                        <a:schemeClr val="accent1">
                          <a:hueOff val="114395"/>
                          <a:lumOff val="-24975"/>
                        </a:schemeClr>
                      </a:solidFill>
                      <a:miter lim="400000"/>
                    </a:lnR>
                    <a:lnB w="50800">
                      <a:solidFill>
                        <a:schemeClr val="accent1">
                          <a:hueOff val="114395"/>
                          <a:lumOff val="-24975"/>
                        </a:schemeClr>
                      </a:solidFill>
                      <a:miter lim="400000"/>
                    </a:lnB>
                    <a:solidFill>
                      <a:srgbClr val="929292"/>
                    </a:solidFill>
                  </a:tcPr>
                </a:tc>
                <a:tc>
                  <a:txBody>
                    <a:bodyPr/>
                    <a:lstStyle/>
                    <a:p>
                      <a:pPr algn="l" defTabSz="914400"/>
                      <a:r>
                        <a:rPr sz="3200">
                          <a:solidFill>
                            <a:srgbClr val="FFFFFF"/>
                          </a:solidFill>
                          <a:latin typeface="Arial Rounded MT Bold"/>
                          <a:ea typeface="Arial Rounded MT Bold"/>
                          <a:cs typeface="Arial Rounded MT Bold"/>
                          <a:sym typeface="Arial Rounded MT Bold"/>
                        </a:rPr>
                        <a:t> God reveals his plans to destroy them to Abraham</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B w="50800">
                      <a:solidFill>
                        <a:schemeClr val="accent1">
                          <a:hueOff val="114395"/>
                          <a:lumOff val="-24975"/>
                        </a:schemeClr>
                      </a:solidFill>
                      <a:miter lim="400000"/>
                    </a:lnB>
                    <a:solidFill>
                      <a:srgbClr val="929292"/>
                    </a:solidFill>
                  </a:tcPr>
                </a:tc>
                <a:tc>
                  <a:txBody>
                    <a:bodyPr/>
                    <a:lstStyle/>
                    <a:p>
                      <a:pPr algn="l" defTabSz="914400"/>
                      <a:r>
                        <a:rPr sz="3200">
                          <a:solidFill>
                            <a:srgbClr val="FFFFFF"/>
                          </a:solidFill>
                          <a:latin typeface="Arial Rounded MT Bold"/>
                          <a:ea typeface="Arial Rounded MT Bold"/>
                          <a:cs typeface="Arial Rounded MT Bold"/>
                          <a:sym typeface="Arial Rounded MT Bold"/>
                        </a:rPr>
                        <a:t> 18:17-20</a:t>
                      </a:r>
                    </a:p>
                  </a:txBody>
                  <a:tcPr marL="50800" marR="50800" marT="50800" marB="50800" anchor="ctr" horzOverflow="overflow">
                    <a:lnL w="38100">
                      <a:solidFill>
                        <a:schemeClr val="accent1">
                          <a:hueOff val="114395"/>
                          <a:lumOff val="-24975"/>
                        </a:schemeClr>
                      </a:solidFill>
                      <a:miter lim="400000"/>
                    </a:lnL>
                    <a:lnR w="50800">
                      <a:solidFill>
                        <a:schemeClr val="accent1">
                          <a:hueOff val="114395"/>
                          <a:lumOff val="-24975"/>
                        </a:schemeClr>
                      </a:solidFill>
                      <a:miter lim="400000"/>
                    </a:lnR>
                    <a:lnB w="50800">
                      <a:solidFill>
                        <a:schemeClr val="accent1">
                          <a:hueOff val="114395"/>
                          <a:lumOff val="-24975"/>
                        </a:schemeClr>
                      </a:solidFill>
                      <a:miter lim="400000"/>
                    </a:lnB>
                    <a:solidFill>
                      <a:srgbClr val="929292"/>
                    </a:solidFill>
                  </a:tcPr>
                </a:tc>
              </a:tr>
            </a:tbl>
          </a:graphicData>
        </a:graphic>
      </p:graphicFrame>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God Spoke to Himself…"/>
          <p:cNvSpPr txBox="1">
            <a:spLocks noGrp="1"/>
          </p:cNvSpPr>
          <p:nvPr>
            <p:ph type="body" idx="1"/>
          </p:nvPr>
        </p:nvSpPr>
        <p:spPr>
          <a:xfrm>
            <a:off x="1059672" y="1372781"/>
            <a:ext cx="22264656" cy="10413909"/>
          </a:xfrm>
          <a:prstGeom prst="rect">
            <a:avLst/>
          </a:prstGeom>
        </p:spPr>
        <p:txBody>
          <a:bodyPr>
            <a:noAutofit/>
          </a:bodyPr>
          <a:lstStyle/>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God Spoke to Himself</a:t>
            </a:r>
          </a:p>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God Spoke to the Snake</a:t>
            </a:r>
          </a:p>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God Spoke to Ten People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How Did God…"/>
          <p:cNvSpPr txBox="1"/>
          <p:nvPr/>
        </p:nvSpPr>
        <p:spPr>
          <a:xfrm>
            <a:off x="794044" y="1365282"/>
            <a:ext cx="23183729" cy="12769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nSpc>
                <a:spcPct val="140000"/>
              </a:lnSpc>
              <a:defRPr sz="12000" spc="-239">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How Did God </a:t>
            </a:r>
          </a:p>
          <a:p>
            <a:pPr>
              <a:lnSpc>
                <a:spcPct val="140000"/>
              </a:lnSpc>
              <a:defRPr sz="7500" spc="-15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lnSpc>
                <a:spcPct val="140000"/>
              </a:lnSpc>
              <a:defRPr sz="12000" spc="-239">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Reveal Himself to Mankind </a:t>
            </a:r>
          </a:p>
          <a:p>
            <a:pPr>
              <a:lnSpc>
                <a:spcPct val="140000"/>
              </a:lnSpc>
              <a:defRPr sz="7500" spc="-15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lnSpc>
                <a:spcPct val="140000"/>
              </a:lnSpc>
              <a:defRPr sz="12000" spc="-239">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in Genesis Chapters 1-24?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1" nodeType="afterEffect">
                                  <p:stCondLst>
                                    <p:cond delay="200"/>
                                  </p:stCondLst>
                                  <p:iterate>
                                    <p:tmAbs val="0"/>
                                  </p:iterate>
                                  <p:childTnLst>
                                    <p:set>
                                      <p:cBhvr>
                                        <p:cTn id="6" fill="hold"/>
                                        <p:tgtEl>
                                          <p:spTgt spid="296"/>
                                        </p:tgtEl>
                                        <p:attrNameLst>
                                          <p:attrName>style.visibility</p:attrName>
                                        </p:attrNameLst>
                                      </p:cBhvr>
                                      <p:to>
                                        <p:strVal val="visible"/>
                                      </p:to>
                                    </p:set>
                                    <p:anim calcmode="lin" valueType="num">
                                      <p:cBhvr>
                                        <p:cTn id="7" dur="1000" fill="hold"/>
                                        <p:tgtEl>
                                          <p:spTgt spid="296"/>
                                        </p:tgtEl>
                                        <p:attrNameLst>
                                          <p:attrName>ppt_w</p:attrName>
                                        </p:attrNameLst>
                                      </p:cBhvr>
                                      <p:tavLst>
                                        <p:tav tm="0">
                                          <p:val>
                                            <p:fltVal val="0"/>
                                          </p:val>
                                        </p:tav>
                                        <p:tav tm="100000">
                                          <p:val>
                                            <p:strVal val="#ppt_w"/>
                                          </p:val>
                                        </p:tav>
                                      </p:tavLst>
                                    </p:anim>
                                    <p:anim calcmode="lin" valueType="num">
                                      <p:cBhvr>
                                        <p:cTn id="8" dur="1000" fill="hold"/>
                                        <p:tgtEl>
                                          <p:spTgt spid="296"/>
                                        </p:tgtEl>
                                        <p:attrNameLst>
                                          <p:attrName>ppt_h</p:attrName>
                                        </p:attrNameLst>
                                      </p:cBhvr>
                                      <p:tavLst>
                                        <p:tav tm="0">
                                          <p:val>
                                            <p:fltVal val="0"/>
                                          </p:val>
                                        </p:tav>
                                        <p:tav tm="100000">
                                          <p:val>
                                            <p:strVal val="#ppt_h"/>
                                          </p:val>
                                        </p:tav>
                                      </p:tavLst>
                                    </p:anim>
                                    <p:anim calcmode="lin" valueType="num">
                                      <p:cBhvr>
                                        <p:cTn id="9" dur="1000" fill="hold"/>
                                        <p:tgtEl>
                                          <p:spTgt spid="2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What Did God Reveal…"/>
          <p:cNvSpPr txBox="1">
            <a:spLocks noGrp="1"/>
          </p:cNvSpPr>
          <p:nvPr>
            <p:ph type="body" idx="1"/>
          </p:nvPr>
        </p:nvSpPr>
        <p:spPr>
          <a:xfrm>
            <a:off x="786322" y="235716"/>
            <a:ext cx="22811356" cy="10136924"/>
          </a:xfrm>
          <a:prstGeom prst="rect">
            <a:avLst/>
          </a:prstGeom>
        </p:spPr>
        <p:txBody>
          <a:bodyPr>
            <a:noAutofit/>
          </a:bodyPr>
          <a:lstStyle/>
          <a:p>
            <a:pPr>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What Did God Reveal </a:t>
            </a:r>
          </a:p>
          <a:p>
            <a:pPr>
              <a:defRPr>
                <a:latin typeface="Arial Rounded MT Bold"/>
                <a:ea typeface="Arial Rounded MT Bold"/>
                <a:cs typeface="Arial Rounded MT Bold"/>
                <a:sym typeface="Arial Rounded MT Bold"/>
              </a:defRPr>
            </a:pPr>
            <a:endParaRPr>
              <a:solidFill>
                <a:schemeClr val="accent1">
                  <a:hueOff val="114395"/>
                  <a:lumOff val="-24975"/>
                </a:schemeClr>
              </a:solidFill>
              <a:effectLst>
                <a:outerShdw blurRad="12700" dist="38100" dir="18900000" rotWithShape="0">
                  <a:srgbClr val="000000"/>
                </a:outerShdw>
              </a:effectLst>
            </a:endParaRPr>
          </a:p>
          <a:p>
            <a:pPr>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About  Himself </a:t>
            </a:r>
          </a:p>
          <a:p>
            <a:pPr>
              <a:defRPr>
                <a:latin typeface="Arial Rounded MT Bold"/>
                <a:ea typeface="Arial Rounded MT Bold"/>
                <a:cs typeface="Arial Rounded MT Bold"/>
                <a:sym typeface="Arial Rounded MT Bold"/>
              </a:defRPr>
            </a:pPr>
            <a:endParaRPr>
              <a:solidFill>
                <a:schemeClr val="accent1">
                  <a:hueOff val="114395"/>
                  <a:lumOff val="-24975"/>
                </a:schemeClr>
              </a:solidFill>
              <a:effectLst>
                <a:outerShdw blurRad="12700" dist="38100" dir="18900000" rotWithShape="0">
                  <a:srgbClr val="000000"/>
                </a:outerShdw>
              </a:effectLst>
            </a:endParaRPr>
          </a:p>
          <a:p>
            <a:pPr>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to These Ten People </a:t>
            </a:r>
          </a:p>
          <a:p>
            <a:pPr>
              <a:defRPr>
                <a:latin typeface="Arial Rounded MT Bold"/>
                <a:ea typeface="Arial Rounded MT Bold"/>
                <a:cs typeface="Arial Rounded MT Bold"/>
                <a:sym typeface="Arial Rounded MT Bold"/>
              </a:defRPr>
            </a:pPr>
            <a:endParaRPr>
              <a:solidFill>
                <a:schemeClr val="accent1">
                  <a:hueOff val="114395"/>
                  <a:lumOff val="-24975"/>
                </a:schemeClr>
              </a:solidFill>
              <a:effectLst>
                <a:outerShdw blurRad="12700" dist="38100" dir="18900000" rotWithShape="0">
                  <a:srgbClr val="000000"/>
                </a:outerShdw>
              </a:effectLst>
            </a:endParaRPr>
          </a:p>
          <a:p>
            <a:pPr>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He Spoke to?</a:t>
            </a:r>
          </a:p>
        </p:txBody>
      </p:sp>
      <p:pic>
        <p:nvPicPr>
          <p:cNvPr id="299" name="Adam &amp; Eve   Cain   Noah &amp; 3 Sons   Abraham &amp; Sarah  Abimelech Adam &amp; Eve   Cain   Noah &amp; 3 Sons   Abraham &amp; Sarah  Abimelech   " descr="Adam &amp; Eve   Cain   Noah &amp; 3 Sons   Abraham &amp; Sarah  Abimelech Adam &amp; Eve   Cain   Noah &amp; 3 Sons   Abraham &amp; Sarah  Abimelech   "/>
          <p:cNvPicPr>
            <a:picLocks/>
          </p:cNvPicPr>
          <p:nvPr/>
        </p:nvPicPr>
        <p:blipFill>
          <a:blip r:embed="rId2" cstate="print">
            <a:extLst/>
          </a:blip>
          <a:stretch>
            <a:fillRect/>
          </a:stretch>
        </p:blipFill>
        <p:spPr>
          <a:xfrm>
            <a:off x="773622" y="10715971"/>
            <a:ext cx="22836756" cy="2698751"/>
          </a:xfrm>
          <a:prstGeom prst="rect">
            <a:avLst/>
          </a:prstGeom>
          <a:effectLst>
            <a:outerShdw blurRad="50800" dist="127000" dir="2339045" rotWithShape="0">
              <a:schemeClr val="accent1">
                <a:lumOff val="16847"/>
                <a:alpha val="50000"/>
              </a:schemeClr>
            </a:outerShdw>
          </a:effectLst>
        </p:spPr>
      </p:pic>
      <p:pic>
        <p:nvPicPr>
          <p:cNvPr id="300" name="Line Line" descr="Line Line"/>
          <p:cNvPicPr>
            <a:picLocks/>
          </p:cNvPicPr>
          <p:nvPr/>
        </p:nvPicPr>
        <p:blipFill>
          <a:blip r:embed="rId3" cstate="print">
            <a:extLst/>
          </a:blip>
          <a:stretch>
            <a:fillRect/>
          </a:stretch>
        </p:blipFill>
        <p:spPr>
          <a:xfrm>
            <a:off x="7755415" y="4566285"/>
            <a:ext cx="9395868" cy="304801"/>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Adam &amp; Eve"/>
          <p:cNvSpPr txBox="1"/>
          <p:nvPr/>
        </p:nvSpPr>
        <p:spPr>
          <a:xfrm>
            <a:off x="417383" y="6953915"/>
            <a:ext cx="6740758" cy="1606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l" defTabSz="8255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Adam &amp; Eve</a:t>
            </a:r>
          </a:p>
        </p:txBody>
      </p:sp>
      <p:sp>
        <p:nvSpPr>
          <p:cNvPr id="304" name="Creator…"/>
          <p:cNvSpPr txBox="1">
            <a:spLocks noGrp="1"/>
          </p:cNvSpPr>
          <p:nvPr>
            <p:ph type="body" sz="quarter" idx="4294967295"/>
          </p:nvPr>
        </p:nvSpPr>
        <p:spPr>
          <a:xfrm>
            <a:off x="417383" y="8905292"/>
            <a:ext cx="6740758" cy="4531350"/>
          </a:xfrm>
          <a:prstGeom prst="rect">
            <a:avLst/>
          </a:prstGeom>
        </p:spPr>
        <p:txBody>
          <a:bodyPr>
            <a:noAutofit/>
          </a:bodyPr>
          <a:lstStyle/>
          <a:p>
            <a:pPr marL="698500" indent="-698500" defTabSz="825500">
              <a:lnSpc>
                <a:spcPct val="150000"/>
              </a:lnSpc>
              <a:spcBef>
                <a:spcPts val="1800"/>
              </a:spcBef>
              <a:defRPr sz="4400" spc="-44">
                <a:solidFill>
                  <a:schemeClr val="accent1">
                    <a:hueOff val="114395"/>
                    <a:lumOff val="-24975"/>
                  </a:schemeClr>
                </a:solidFill>
                <a:latin typeface="Arial Rounded MT Bold"/>
                <a:ea typeface="Arial Rounded MT Bold"/>
                <a:cs typeface="Arial Rounded MT Bold"/>
                <a:sym typeface="Arial Rounded MT Bold"/>
              </a:defRPr>
            </a:pPr>
            <a:r>
              <a:t>Creator</a:t>
            </a:r>
          </a:p>
          <a:p>
            <a:pPr marL="698500" indent="-698500" defTabSz="825500">
              <a:lnSpc>
                <a:spcPct val="150000"/>
              </a:lnSpc>
              <a:spcBef>
                <a:spcPts val="1800"/>
              </a:spcBef>
              <a:defRPr sz="4400" spc="-44">
                <a:solidFill>
                  <a:schemeClr val="accent1">
                    <a:hueOff val="114395"/>
                    <a:lumOff val="-24975"/>
                  </a:schemeClr>
                </a:solidFill>
                <a:latin typeface="Arial Rounded MT Bold"/>
                <a:ea typeface="Arial Rounded MT Bold"/>
                <a:cs typeface="Arial Rounded MT Bold"/>
                <a:sym typeface="Arial Rounded MT Bold"/>
              </a:defRPr>
            </a:pPr>
            <a:r>
              <a:t>Provider</a:t>
            </a:r>
          </a:p>
          <a:p>
            <a:pPr marL="698500" indent="-698500" defTabSz="825500">
              <a:lnSpc>
                <a:spcPct val="150000"/>
              </a:lnSpc>
              <a:spcBef>
                <a:spcPts val="1800"/>
              </a:spcBef>
              <a:defRPr sz="4400" spc="-44">
                <a:solidFill>
                  <a:schemeClr val="accent1">
                    <a:hueOff val="114395"/>
                    <a:lumOff val="-24975"/>
                  </a:schemeClr>
                </a:solidFill>
                <a:latin typeface="Arial Rounded MT Bold"/>
                <a:ea typeface="Arial Rounded MT Bold"/>
                <a:cs typeface="Arial Rounded MT Bold"/>
                <a:sym typeface="Arial Rounded MT Bold"/>
              </a:defRPr>
            </a:pPr>
            <a:r>
              <a:t>Author of life &amp; death</a:t>
            </a:r>
          </a:p>
          <a:p>
            <a:pPr marL="698500" indent="-698500" defTabSz="825500">
              <a:lnSpc>
                <a:spcPct val="150000"/>
              </a:lnSpc>
              <a:spcBef>
                <a:spcPts val="1800"/>
              </a:spcBef>
              <a:defRPr sz="4400" spc="-44">
                <a:solidFill>
                  <a:schemeClr val="accent1">
                    <a:hueOff val="114395"/>
                    <a:lumOff val="-24975"/>
                  </a:schemeClr>
                </a:solidFill>
                <a:latin typeface="Arial Rounded MT Bold"/>
                <a:ea typeface="Arial Rounded MT Bold"/>
                <a:cs typeface="Arial Rounded MT Bold"/>
                <a:sym typeface="Arial Rounded MT Bold"/>
              </a:defRPr>
            </a:pPr>
            <a:r>
              <a:t>Judge</a:t>
            </a:r>
          </a:p>
        </p:txBody>
      </p:sp>
      <p:sp>
        <p:nvSpPr>
          <p:cNvPr id="305" name="Cain"/>
          <p:cNvSpPr txBox="1"/>
          <p:nvPr/>
        </p:nvSpPr>
        <p:spPr>
          <a:xfrm>
            <a:off x="7352482" y="6953915"/>
            <a:ext cx="5513436" cy="1606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l" defTabSz="8255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Cain</a:t>
            </a:r>
          </a:p>
        </p:txBody>
      </p:sp>
      <p:sp>
        <p:nvSpPr>
          <p:cNvPr id="306" name="All knowing…"/>
          <p:cNvSpPr txBox="1"/>
          <p:nvPr/>
        </p:nvSpPr>
        <p:spPr>
          <a:xfrm>
            <a:off x="7352482" y="8905292"/>
            <a:ext cx="5513436" cy="3924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All knowing</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Avenger </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Judge</a:t>
            </a:r>
          </a:p>
        </p:txBody>
      </p:sp>
      <p:grpSp>
        <p:nvGrpSpPr>
          <p:cNvPr id="309" name="Group"/>
          <p:cNvGrpSpPr/>
          <p:nvPr/>
        </p:nvGrpSpPr>
        <p:grpSpPr>
          <a:xfrm>
            <a:off x="12201885" y="124328"/>
            <a:ext cx="10508740" cy="6844436"/>
            <a:chOff x="0" y="0"/>
            <a:chExt cx="10508739" cy="6844435"/>
          </a:xfrm>
        </p:grpSpPr>
        <p:sp>
          <p:nvSpPr>
            <p:cNvPr id="307" name="Noah &amp; His 3 Sons"/>
            <p:cNvSpPr txBox="1"/>
            <p:nvPr/>
          </p:nvSpPr>
          <p:spPr>
            <a:xfrm>
              <a:off x="0" y="-1"/>
              <a:ext cx="8285809" cy="16069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noAutofit/>
            </a:bodyPr>
            <a:lstStyle>
              <a:lvl1pPr algn="l" defTabSz="8255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Noah &amp; His 3 Sons</a:t>
              </a:r>
            </a:p>
          </p:txBody>
        </p:sp>
        <p:sp>
          <p:nvSpPr>
            <p:cNvPr id="308" name="Judge…"/>
            <p:cNvSpPr txBox="1"/>
            <p:nvPr/>
          </p:nvSpPr>
          <p:spPr>
            <a:xfrm>
              <a:off x="0" y="1935217"/>
              <a:ext cx="10508740" cy="49092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Judge </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All Knowing</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Creator who holds creation together</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God of relationships (covenant 9xs)</a:t>
              </a:r>
            </a:p>
          </p:txBody>
        </p:sp>
      </p:grpSp>
      <p:sp>
        <p:nvSpPr>
          <p:cNvPr id="310" name="Sarah"/>
          <p:cNvSpPr txBox="1"/>
          <p:nvPr/>
        </p:nvSpPr>
        <p:spPr>
          <a:xfrm>
            <a:off x="12201885" y="6953915"/>
            <a:ext cx="5513436" cy="1606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l" defTabSz="8255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Sarah</a:t>
            </a:r>
          </a:p>
        </p:txBody>
      </p:sp>
      <p:sp>
        <p:nvSpPr>
          <p:cNvPr id="311" name="All knowing…"/>
          <p:cNvSpPr txBox="1"/>
          <p:nvPr/>
        </p:nvSpPr>
        <p:spPr>
          <a:xfrm>
            <a:off x="12201885" y="8868522"/>
            <a:ext cx="5513436" cy="3259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All knowing</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All powerful</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Judge</a:t>
            </a:r>
          </a:p>
        </p:txBody>
      </p:sp>
      <p:sp>
        <p:nvSpPr>
          <p:cNvPr id="312" name="Abimelech"/>
          <p:cNvSpPr txBox="1"/>
          <p:nvPr/>
        </p:nvSpPr>
        <p:spPr>
          <a:xfrm>
            <a:off x="17298818" y="6953915"/>
            <a:ext cx="5513436" cy="17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l" defTabSz="8255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Abimelech</a:t>
            </a:r>
          </a:p>
        </p:txBody>
      </p:sp>
      <p:sp>
        <p:nvSpPr>
          <p:cNvPr id="313" name="All knowing…"/>
          <p:cNvSpPr txBox="1"/>
          <p:nvPr/>
        </p:nvSpPr>
        <p:spPr>
          <a:xfrm>
            <a:off x="17298818" y="8905292"/>
            <a:ext cx="5513436" cy="4768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All knowing</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All powerful</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Avenger</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r>
              <a:t>Judge</a:t>
            </a:r>
          </a:p>
          <a:p>
            <a:pPr marL="698500" indent="-698500" algn="l" defTabSz="825500">
              <a:lnSpc>
                <a:spcPct val="150000"/>
              </a:lnSpc>
              <a:spcBef>
                <a:spcPts val="1800"/>
              </a:spcBef>
              <a:buSzPct val="123000"/>
              <a:buChar char="•"/>
              <a:defRPr sz="4400" spc="-44">
                <a:solidFill>
                  <a:schemeClr val="accent1">
                    <a:hueOff val="114395"/>
                    <a:lumOff val="-24975"/>
                  </a:schemeClr>
                </a:solidFill>
                <a:latin typeface="Arial Rounded MT Bold"/>
                <a:ea typeface="Arial Rounded MT Bold"/>
                <a:cs typeface="Arial Rounded MT Bold"/>
                <a:sym typeface="Arial Rounded MT Bold"/>
              </a:defRPr>
            </a:pPr>
            <a:endParaRPr/>
          </a:p>
        </p:txBody>
      </p:sp>
      <p:grpSp>
        <p:nvGrpSpPr>
          <p:cNvPr id="316" name="What God Revealed…"/>
          <p:cNvGrpSpPr/>
          <p:nvPr/>
        </p:nvGrpSpPr>
        <p:grpSpPr>
          <a:xfrm rot="21177444">
            <a:off x="119766" y="314068"/>
            <a:ext cx="8758773" cy="5495685"/>
            <a:chOff x="0" y="0"/>
            <a:chExt cx="8758771" cy="5495683"/>
          </a:xfrm>
        </p:grpSpPr>
        <p:sp>
          <p:nvSpPr>
            <p:cNvPr id="315" name="What God Revealed…"/>
            <p:cNvSpPr/>
            <p:nvPr/>
          </p:nvSpPr>
          <p:spPr>
            <a:xfrm>
              <a:off x="38100" y="38100"/>
              <a:ext cx="8682572" cy="5419484"/>
            </a:xfrm>
            <a:prstGeom prst="roundRect">
              <a:avLst>
                <a:gd name="adj" fmla="val 0"/>
              </a:avLst>
            </a:prstGeom>
            <a:solidFill>
              <a:schemeClr val="accent1">
                <a:hueOff val="114395"/>
                <a:lumOff val="-24975"/>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825500">
                <a:lnSpc>
                  <a:spcPct val="200000"/>
                </a:lnSpc>
                <a:defRPr sz="6400">
                  <a:solidFill>
                    <a:srgbClr val="FFFFFF"/>
                  </a:solidFill>
                  <a:latin typeface="Arial Rounded MT Bold"/>
                  <a:ea typeface="Arial Rounded MT Bold"/>
                  <a:cs typeface="Arial Rounded MT Bold"/>
                  <a:sym typeface="Arial Rounded MT Bold"/>
                </a:defRPr>
              </a:pPr>
              <a:r>
                <a:t>What God Revealed </a:t>
              </a:r>
            </a:p>
            <a:p>
              <a:pPr defTabSz="825500">
                <a:lnSpc>
                  <a:spcPct val="200000"/>
                </a:lnSpc>
                <a:defRPr sz="5800">
                  <a:solidFill>
                    <a:srgbClr val="FFFFFF"/>
                  </a:solidFill>
                  <a:latin typeface="Arial Rounded MT Bold"/>
                  <a:ea typeface="Arial Rounded MT Bold"/>
                  <a:cs typeface="Arial Rounded MT Bold"/>
                  <a:sym typeface="Arial Rounded MT Bold"/>
                </a:defRPr>
              </a:pPr>
              <a:r>
                <a:rPr sz="6400"/>
                <a:t>About Himself</a:t>
              </a:r>
              <a:r>
                <a:t> </a:t>
              </a:r>
            </a:p>
          </p:txBody>
        </p:sp>
        <p:pic>
          <p:nvPicPr>
            <p:cNvPr id="314" name="What God Revealed… What God Revealed About Himself " descr="What God Revealed… What God Revealed About Himself "/>
            <p:cNvPicPr>
              <a:picLocks/>
            </p:cNvPicPr>
            <p:nvPr/>
          </p:nvPicPr>
          <p:blipFill>
            <a:blip r:embed="rId2" cstate="print">
              <a:extLst/>
            </a:blip>
            <a:stretch>
              <a:fillRect/>
            </a:stretch>
          </p:blipFill>
          <p:spPr>
            <a:xfrm>
              <a:off x="0" y="0"/>
              <a:ext cx="8758772" cy="5495684"/>
            </a:xfrm>
            <a:prstGeom prst="rect">
              <a:avLst/>
            </a:prstGeom>
            <a:effectLst/>
          </p:spPr>
        </p:pic>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Abraham"/>
          <p:cNvSpPr txBox="1"/>
          <p:nvPr/>
        </p:nvSpPr>
        <p:spPr>
          <a:xfrm>
            <a:off x="1085152" y="1478524"/>
            <a:ext cx="5513436" cy="2316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l" defTabSz="825500">
              <a:defRPr sz="9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Abraham</a:t>
            </a:r>
          </a:p>
        </p:txBody>
      </p:sp>
      <p:sp>
        <p:nvSpPr>
          <p:cNvPr id="319" name="Owner of All — I’ll give you a land that I’ll show you…"/>
          <p:cNvSpPr txBox="1"/>
          <p:nvPr/>
        </p:nvSpPr>
        <p:spPr>
          <a:xfrm>
            <a:off x="416285" y="4708271"/>
            <a:ext cx="22821358" cy="8544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Owner of All — I’ll give you a land that I’ll show you</a:t>
            </a:r>
          </a:p>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Author of Life — Your offspring too numerous to count</a:t>
            </a:r>
          </a:p>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All Powerful —  Abraham and Sarah will have a baby at advanced ages</a:t>
            </a:r>
          </a:p>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Protector of Abraham — bless those who bless you, curse those who curse you</a:t>
            </a:r>
          </a:p>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All Knowing — Future events - 400 yrs slavery, Isaac’s birth, Abraham’s death</a:t>
            </a:r>
          </a:p>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God of Relationships — Mentions His Covenant (13 Xs)</a:t>
            </a:r>
          </a:p>
          <a:p>
            <a:pPr marL="698500" indent="-698500" algn="l" defTabSz="825500">
              <a:lnSpc>
                <a:spcPct val="150000"/>
              </a:lnSpc>
              <a:spcBef>
                <a:spcPts val="1800"/>
              </a:spcBef>
              <a:buSzPct val="123000"/>
              <a:buChar char="•"/>
              <a:defRPr sz="4600" spc="-45">
                <a:solidFill>
                  <a:schemeClr val="accent1">
                    <a:hueOff val="114395"/>
                    <a:lumOff val="-24975"/>
                  </a:schemeClr>
                </a:solidFill>
                <a:latin typeface="Arial Rounded MT Bold"/>
                <a:ea typeface="Arial Rounded MT Bold"/>
                <a:cs typeface="Arial Rounded MT Bold"/>
                <a:sym typeface="Arial Rounded MT Bold"/>
              </a:defRPr>
            </a:pPr>
            <a:r>
              <a:t>Judge — The God Who Rewards</a:t>
            </a:r>
          </a:p>
        </p:txBody>
      </p:sp>
      <p:grpSp>
        <p:nvGrpSpPr>
          <p:cNvPr id="322" name="What God Revealed…"/>
          <p:cNvGrpSpPr/>
          <p:nvPr/>
        </p:nvGrpSpPr>
        <p:grpSpPr>
          <a:xfrm rot="21177444">
            <a:off x="15635065" y="386985"/>
            <a:ext cx="8607951" cy="5159858"/>
            <a:chOff x="0" y="0"/>
            <a:chExt cx="8607949" cy="5159856"/>
          </a:xfrm>
        </p:grpSpPr>
        <p:sp>
          <p:nvSpPr>
            <p:cNvPr id="321" name="What God Revealed…"/>
            <p:cNvSpPr/>
            <p:nvPr/>
          </p:nvSpPr>
          <p:spPr>
            <a:xfrm>
              <a:off x="38100" y="38100"/>
              <a:ext cx="8531750" cy="5083657"/>
            </a:xfrm>
            <a:prstGeom prst="roundRect">
              <a:avLst>
                <a:gd name="adj" fmla="val 0"/>
              </a:avLst>
            </a:prstGeom>
            <a:solidFill>
              <a:schemeClr val="accent1">
                <a:hueOff val="114395"/>
                <a:lumOff val="-24975"/>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825500">
                <a:lnSpc>
                  <a:spcPct val="200000"/>
                </a:lnSpc>
                <a:defRPr sz="5800">
                  <a:solidFill>
                    <a:srgbClr val="FFFFFF"/>
                  </a:solidFill>
                  <a:latin typeface="Arial Rounded MT Bold"/>
                  <a:ea typeface="Arial Rounded MT Bold"/>
                  <a:cs typeface="Arial Rounded MT Bold"/>
                  <a:sym typeface="Arial Rounded MT Bold"/>
                </a:defRPr>
              </a:pPr>
              <a:r>
                <a:t>What God Revealed </a:t>
              </a:r>
            </a:p>
            <a:p>
              <a:pPr defTabSz="825500">
                <a:lnSpc>
                  <a:spcPct val="200000"/>
                </a:lnSpc>
                <a:defRPr sz="5800">
                  <a:solidFill>
                    <a:srgbClr val="FFFFFF"/>
                  </a:solidFill>
                  <a:latin typeface="Arial Rounded MT Bold"/>
                  <a:ea typeface="Arial Rounded MT Bold"/>
                  <a:cs typeface="Arial Rounded MT Bold"/>
                  <a:sym typeface="Arial Rounded MT Bold"/>
                </a:defRPr>
              </a:pPr>
              <a:r>
                <a:t>About Himself </a:t>
              </a:r>
            </a:p>
          </p:txBody>
        </p:sp>
        <p:pic>
          <p:nvPicPr>
            <p:cNvPr id="320" name="What God Revealed… What God Revealed About Himself " descr="What God Revealed… What God Revealed About Himself "/>
            <p:cNvPicPr>
              <a:picLocks/>
            </p:cNvPicPr>
            <p:nvPr/>
          </p:nvPicPr>
          <p:blipFill>
            <a:blip r:embed="rId2" cstate="print">
              <a:extLst/>
            </a:blip>
            <a:stretch>
              <a:fillRect/>
            </a:stretch>
          </p:blipFill>
          <p:spPr>
            <a:xfrm>
              <a:off x="0" y="0"/>
              <a:ext cx="8607950" cy="5159857"/>
            </a:xfrm>
            <a:prstGeom prst="rect">
              <a:avLst/>
            </a:prstGeom>
            <a:effectLst/>
          </p:spPr>
        </p:pic>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hapter 3"/>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3</a:t>
            </a:r>
          </a:p>
        </p:txBody>
      </p:sp>
      <p:sp>
        <p:nvSpPr>
          <p:cNvPr id="164" name="- Temptation of Eve and entrance of sin into the race…"/>
          <p:cNvSpPr txBox="1"/>
          <p:nvPr/>
        </p:nvSpPr>
        <p:spPr>
          <a:xfrm>
            <a:off x="732352" y="4170425"/>
            <a:ext cx="22620586" cy="8845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Temptation of Eve and entrance of sin into the race</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God’s covenant with fallen man</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&amp;</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the expulsion from Eden</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What Did Abraham Know About…"/>
          <p:cNvSpPr txBox="1">
            <a:spLocks noGrp="1"/>
          </p:cNvSpPr>
          <p:nvPr>
            <p:ph type="body" idx="1"/>
          </p:nvPr>
        </p:nvSpPr>
        <p:spPr>
          <a:xfrm>
            <a:off x="1059672" y="2033181"/>
            <a:ext cx="22264656" cy="10413909"/>
          </a:xfrm>
          <a:prstGeom prst="rect">
            <a:avLst/>
          </a:prstGeom>
        </p:spPr>
        <p:txBody>
          <a:bodyPr>
            <a:noAutofit/>
          </a:bodyPr>
          <a:lstStyle/>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What Did Abraham Know About</a:t>
            </a:r>
          </a:p>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God Before He Spoke to Him?</a:t>
            </a:r>
          </a:p>
        </p:txBody>
      </p:sp>
      <p:pic>
        <p:nvPicPr>
          <p:cNvPr id="327" name="Line Line" descr="Line Line"/>
          <p:cNvPicPr>
            <a:picLocks/>
          </p:cNvPicPr>
          <p:nvPr/>
        </p:nvPicPr>
        <p:blipFill>
          <a:blip r:embed="rId2" cstate="print">
            <a:extLst/>
          </a:blip>
          <a:stretch>
            <a:fillRect/>
          </a:stretch>
        </p:blipFill>
        <p:spPr>
          <a:xfrm>
            <a:off x="5230346" y="9509935"/>
            <a:ext cx="4821903" cy="304801"/>
          </a:xfrm>
          <a:prstGeom prst="rect">
            <a:avLst/>
          </a:prstGeom>
        </p:spPr>
      </p:pic>
      <p:sp>
        <p:nvSpPr>
          <p:cNvPr id="329" name="BUT"/>
          <p:cNvSpPr txBox="1"/>
          <p:nvPr/>
        </p:nvSpPr>
        <p:spPr>
          <a:xfrm rot="20419189">
            <a:off x="139987" y="461014"/>
            <a:ext cx="5375759" cy="3954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200">
                <a:solidFill>
                  <a:schemeClr val="accent5">
                    <a:hueOff val="-82419"/>
                    <a:satOff val="-9513"/>
                    <a:lumOff val="-16343"/>
                  </a:schemeClr>
                </a:solidFill>
                <a:latin typeface="Phosphate Inline"/>
                <a:ea typeface="Phosphate Inline"/>
                <a:cs typeface="Phosphate Inline"/>
                <a:sym typeface="Phosphate Inline"/>
              </a:defRPr>
            </a:lvl1pPr>
          </a:lstStyle>
          <a:p>
            <a:r>
              <a:t>BUT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327"/>
                                        </p:tgtEl>
                                        <p:attrNameLst>
                                          <p:attrName>style.visibility</p:attrName>
                                        </p:attrNameLst>
                                      </p:cBhvr>
                                      <p:to>
                                        <p:strVal val="visible"/>
                                      </p:to>
                                    </p:set>
                                  </p:childTnLst>
                                </p:cTn>
                              </p:par>
                            </p:childTnLst>
                          </p:cTn>
                        </p:par>
                        <p:par>
                          <p:cTn id="10" fill="hold">
                            <p:stCondLst>
                              <p:cond delay="300"/>
                            </p:stCondLst>
                            <p:childTnLst>
                              <p:par>
                                <p:cTn id="11" presetID="1" presetClass="exit" presetSubtype="0" fill="hold" grpId="3" nodeType="afterEffect">
                                  <p:stCondLst>
                                    <p:cond delay="200"/>
                                  </p:stCondLst>
                                  <p:iterate>
                                    <p:tmAbs val="0"/>
                                  </p:iterate>
                                  <p:childTnLst>
                                    <p:set>
                                      <p:cBhvr>
                                        <p:cTn id="12" fill="hold">
                                          <p:stCondLst>
                                            <p:cond delay="0"/>
                                          </p:stCondLst>
                                        </p:cTn>
                                        <p:tgtEl>
                                          <p:spTgt spid="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1" animBg="1" advAuto="0"/>
      <p:bldP spid="327" grpId="2" animBg="1" advAuto="0"/>
      <p:bldP spid="329" grpId="3"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Joshua 24:1-3  (ESV)"/>
          <p:cNvSpPr txBox="1">
            <a:spLocks noGrp="1"/>
          </p:cNvSpPr>
          <p:nvPr>
            <p:ph type="body" idx="21"/>
          </p:nvPr>
        </p:nvSpPr>
        <p:spPr>
          <a:xfrm>
            <a:off x="1206500" y="1839562"/>
            <a:ext cx="21971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0">
                <a:solidFill>
                  <a:schemeClr val="accent1">
                    <a:hueOff val="114395"/>
                    <a:lumOff val="-24975"/>
                  </a:schemeClr>
                </a:solidFill>
                <a:latin typeface="Arial Rounded MT Bold"/>
                <a:ea typeface="Arial Rounded MT Bold"/>
                <a:cs typeface="Arial Rounded MT Bold"/>
                <a:sym typeface="Arial Rounded MT Bold"/>
              </a:defRPr>
            </a:lvl1pPr>
          </a:lstStyle>
          <a:p>
            <a:r>
              <a:t>Joshua 24:1-3  (ESV)</a:t>
            </a:r>
          </a:p>
        </p:txBody>
      </p:sp>
      <p:sp>
        <p:nvSpPr>
          <p:cNvPr id="332" name="1 — Joshua gathered all the tribes of Israel to Shechem and summoned the elders, the heads, the judges, and the officers of Israel.  And they presented themselves before God.…"/>
          <p:cNvSpPr txBox="1">
            <a:spLocks noGrp="1"/>
          </p:cNvSpPr>
          <p:nvPr>
            <p:ph type="body" idx="1"/>
          </p:nvPr>
        </p:nvSpPr>
        <p:spPr>
          <a:xfrm>
            <a:off x="1206500" y="3296591"/>
            <a:ext cx="21971000" cy="10159837"/>
          </a:xfrm>
          <a:prstGeom prst="rect">
            <a:avLst/>
          </a:prstGeom>
        </p:spPr>
        <p:txBody>
          <a:bodyPr>
            <a:noAutofit/>
          </a:bodyPr>
          <a:lstStyle/>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 — Joshua gathered all the tribes of Israel to Shechem and summoned the elders, the heads, the judges, and the officers of Israel.  And they presented themselves before God. </a:t>
            </a: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 — And Joshua said to all the people, “Thus says the Lord, the God of Israel, ‘Long ago, your fathers lived beyond the Euphrates, Terah, the father of Abraham and of Nahor; and they served other gods. </a:t>
            </a: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 — Then I took your father Abraham from beyond the River and led him through all the land of Canaan, and made his offspring many.  I gave him Isaac.</a:t>
            </a:r>
          </a:p>
        </p:txBody>
      </p:sp>
      <p:sp>
        <p:nvSpPr>
          <p:cNvPr id="333" name="It’s Probable Abraham Knew Nothing About God"/>
          <p:cNvSpPr txBox="1"/>
          <p:nvPr/>
        </p:nvSpPr>
        <p:spPr>
          <a:xfrm>
            <a:off x="1146053" y="341992"/>
            <a:ext cx="23107894" cy="174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It’s Probable Abraham Knew Nothing About God </a:t>
            </a:r>
          </a:p>
        </p:txBody>
      </p:sp>
      <p:pic>
        <p:nvPicPr>
          <p:cNvPr id="334" name="Line Line" descr="Line Line"/>
          <p:cNvPicPr>
            <a:picLocks/>
          </p:cNvPicPr>
          <p:nvPr/>
        </p:nvPicPr>
        <p:blipFill>
          <a:blip r:embed="rId2" cstate="print">
            <a:extLst/>
          </a:blip>
          <a:stretch>
            <a:fillRect/>
          </a:stretch>
        </p:blipFill>
        <p:spPr>
          <a:xfrm>
            <a:off x="1208242" y="9845251"/>
            <a:ext cx="6182240" cy="304801"/>
          </a:xfrm>
          <a:prstGeom prst="rect">
            <a:avLst/>
          </a:prstGeom>
        </p:spPr>
      </p:pic>
      <p:pic>
        <p:nvPicPr>
          <p:cNvPr id="336" name="Line Line" descr="Line Line"/>
          <p:cNvPicPr>
            <a:picLocks/>
          </p:cNvPicPr>
          <p:nvPr/>
        </p:nvPicPr>
        <p:blipFill>
          <a:blip r:embed="rId2" cstate="print">
            <a:extLst/>
          </a:blip>
          <a:stretch>
            <a:fillRect/>
          </a:stretch>
        </p:blipFill>
        <p:spPr>
          <a:xfrm>
            <a:off x="1335242" y="9845251"/>
            <a:ext cx="6182240" cy="304801"/>
          </a:xfrm>
          <a:prstGeom prst="rect">
            <a:avLst/>
          </a:prstGeom>
        </p:spPr>
      </p:pic>
      <p:pic>
        <p:nvPicPr>
          <p:cNvPr id="338" name="Line Line" descr="Line Line"/>
          <p:cNvPicPr>
            <a:picLocks/>
          </p:cNvPicPr>
          <p:nvPr/>
        </p:nvPicPr>
        <p:blipFill>
          <a:blip r:embed="rId3" cstate="print">
            <a:extLst/>
          </a:blip>
          <a:stretch>
            <a:fillRect/>
          </a:stretch>
        </p:blipFill>
        <p:spPr>
          <a:xfrm>
            <a:off x="5478861" y="8957942"/>
            <a:ext cx="18101730" cy="304801"/>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 name="Group"/>
          <p:cNvGrpSpPr/>
          <p:nvPr/>
        </p:nvGrpSpPr>
        <p:grpSpPr>
          <a:xfrm>
            <a:off x="937652" y="11983363"/>
            <a:ext cx="5347192" cy="2232623"/>
            <a:chOff x="-47467" y="-47466"/>
            <a:chExt cx="5347190" cy="2232622"/>
          </a:xfrm>
        </p:grpSpPr>
        <p:grpSp>
          <p:nvGrpSpPr>
            <p:cNvPr id="343" name="Ham"/>
            <p:cNvGrpSpPr/>
            <p:nvPr/>
          </p:nvGrpSpPr>
          <p:grpSpPr>
            <a:xfrm rot="20594568">
              <a:off x="2312245" y="329776"/>
              <a:ext cx="2834578" cy="1478136"/>
              <a:chOff x="0" y="0"/>
              <a:chExt cx="2834576" cy="1478135"/>
            </a:xfrm>
          </p:grpSpPr>
          <p:sp>
            <p:nvSpPr>
              <p:cNvPr id="342" name="Ham"/>
              <p:cNvSpPr/>
              <p:nvPr/>
            </p:nvSpPr>
            <p:spPr>
              <a:xfrm>
                <a:off x="38099" y="38100"/>
                <a:ext cx="2758378" cy="1401936"/>
              </a:xfrm>
              <a:prstGeom prst="ellipse">
                <a:avLst/>
              </a:prstGeom>
              <a:solidFill>
                <a:schemeClr val="accent4">
                  <a:hueOff val="-1247790"/>
                  <a:lumOff val="-12326"/>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Ham</a:t>
                </a:r>
              </a:p>
            </p:txBody>
          </p:sp>
          <p:pic>
            <p:nvPicPr>
              <p:cNvPr id="341" name="Ham Ham" descr="Ham Ham"/>
              <p:cNvPicPr>
                <a:picLocks/>
              </p:cNvPicPr>
              <p:nvPr/>
            </p:nvPicPr>
            <p:blipFill>
              <a:blip r:embed="rId2" cstate="print">
                <a:extLst/>
              </a:blip>
              <a:stretch>
                <a:fillRect/>
              </a:stretch>
            </p:blipFill>
            <p:spPr>
              <a:xfrm>
                <a:off x="-1" y="0"/>
                <a:ext cx="2834578" cy="1478136"/>
              </a:xfrm>
              <a:prstGeom prst="rect">
                <a:avLst/>
              </a:prstGeom>
              <a:effectLst/>
            </p:spPr>
          </p:pic>
        </p:grpSp>
        <p:grpSp>
          <p:nvGrpSpPr>
            <p:cNvPr id="346" name="Japheth"/>
            <p:cNvGrpSpPr/>
            <p:nvPr/>
          </p:nvGrpSpPr>
          <p:grpSpPr>
            <a:xfrm rot="20594568">
              <a:off x="110701" y="325486"/>
              <a:ext cx="2644742" cy="1486717"/>
              <a:chOff x="0" y="0"/>
              <a:chExt cx="2644740" cy="1486715"/>
            </a:xfrm>
          </p:grpSpPr>
          <p:sp>
            <p:nvSpPr>
              <p:cNvPr id="345" name="Japheth"/>
              <p:cNvSpPr/>
              <p:nvPr/>
            </p:nvSpPr>
            <p:spPr>
              <a:xfrm>
                <a:off x="38099" y="38099"/>
                <a:ext cx="2568542" cy="1410517"/>
              </a:xfrm>
              <a:prstGeom prst="ellipse">
                <a:avLst/>
              </a:prstGeom>
              <a:solidFill>
                <a:schemeClr val="accent4">
                  <a:hueOff val="-1247790"/>
                  <a:lumOff val="-12326"/>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Japheth</a:t>
                </a:r>
              </a:p>
            </p:txBody>
          </p:sp>
          <p:pic>
            <p:nvPicPr>
              <p:cNvPr id="344" name="Japheth Japheth" descr="Japheth Japheth"/>
              <p:cNvPicPr>
                <a:picLocks/>
              </p:cNvPicPr>
              <p:nvPr/>
            </p:nvPicPr>
            <p:blipFill>
              <a:blip r:embed="rId3" cstate="print">
                <a:extLst/>
              </a:blip>
              <a:stretch>
                <a:fillRect/>
              </a:stretch>
            </p:blipFill>
            <p:spPr>
              <a:xfrm>
                <a:off x="-1" y="-1"/>
                <a:ext cx="2644742" cy="1486717"/>
              </a:xfrm>
              <a:prstGeom prst="rect">
                <a:avLst/>
              </a:prstGeom>
              <a:effectLst/>
            </p:spPr>
          </p:pic>
        </p:grpSp>
      </p:grpSp>
      <p:grpSp>
        <p:nvGrpSpPr>
          <p:cNvPr id="354" name="Group"/>
          <p:cNvGrpSpPr/>
          <p:nvPr/>
        </p:nvGrpSpPr>
        <p:grpSpPr>
          <a:xfrm>
            <a:off x="6716199" y="2733754"/>
            <a:ext cx="5328602" cy="2149118"/>
            <a:chOff x="-47466" y="-47466"/>
            <a:chExt cx="5328601" cy="2149117"/>
          </a:xfrm>
        </p:grpSpPr>
        <p:grpSp>
          <p:nvGrpSpPr>
            <p:cNvPr id="350" name="Cain"/>
            <p:cNvGrpSpPr/>
            <p:nvPr/>
          </p:nvGrpSpPr>
          <p:grpSpPr>
            <a:xfrm rot="20594568">
              <a:off x="2306228" y="331628"/>
              <a:ext cx="2834578" cy="1390928"/>
              <a:chOff x="0" y="0"/>
              <a:chExt cx="2834576" cy="1390927"/>
            </a:xfrm>
          </p:grpSpPr>
          <p:sp>
            <p:nvSpPr>
              <p:cNvPr id="349" name="Cain"/>
              <p:cNvSpPr/>
              <p:nvPr/>
            </p:nvSpPr>
            <p:spPr>
              <a:xfrm>
                <a:off x="38099" y="38100"/>
                <a:ext cx="2758378" cy="1314728"/>
              </a:xfrm>
              <a:prstGeom prst="ellipse">
                <a:avLst/>
              </a:prstGeom>
              <a:solidFill>
                <a:schemeClr val="accent4">
                  <a:hueOff val="-1247790"/>
                  <a:lumOff val="-12326"/>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Cain</a:t>
                </a:r>
              </a:p>
            </p:txBody>
          </p:sp>
          <p:pic>
            <p:nvPicPr>
              <p:cNvPr id="348" name="Cain Cain" descr="Cain Cain"/>
              <p:cNvPicPr>
                <a:picLocks/>
              </p:cNvPicPr>
              <p:nvPr/>
            </p:nvPicPr>
            <p:blipFill>
              <a:blip r:embed="rId4" cstate="print">
                <a:extLst/>
              </a:blip>
              <a:stretch>
                <a:fillRect/>
              </a:stretch>
            </p:blipFill>
            <p:spPr>
              <a:xfrm>
                <a:off x="-1" y="0"/>
                <a:ext cx="2834578" cy="1390928"/>
              </a:xfrm>
              <a:prstGeom prst="rect">
                <a:avLst/>
              </a:prstGeom>
              <a:effectLst/>
            </p:spPr>
          </p:pic>
        </p:grpSp>
        <p:grpSp>
          <p:nvGrpSpPr>
            <p:cNvPr id="353" name="Eve"/>
            <p:cNvGrpSpPr/>
            <p:nvPr/>
          </p:nvGrpSpPr>
          <p:grpSpPr>
            <a:xfrm rot="20594568">
              <a:off x="92861" y="331628"/>
              <a:ext cx="2834578" cy="1390928"/>
              <a:chOff x="0" y="0"/>
              <a:chExt cx="2834576" cy="1390927"/>
            </a:xfrm>
          </p:grpSpPr>
          <p:sp>
            <p:nvSpPr>
              <p:cNvPr id="352" name="Eve"/>
              <p:cNvSpPr/>
              <p:nvPr/>
            </p:nvSpPr>
            <p:spPr>
              <a:xfrm>
                <a:off x="38100" y="38100"/>
                <a:ext cx="2758377" cy="1314728"/>
              </a:xfrm>
              <a:prstGeom prst="ellipse">
                <a:avLst/>
              </a:prstGeom>
              <a:solidFill>
                <a:schemeClr val="accent4">
                  <a:hueOff val="-1247790"/>
                  <a:lumOff val="-12326"/>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Eve</a:t>
                </a:r>
              </a:p>
            </p:txBody>
          </p:sp>
          <p:pic>
            <p:nvPicPr>
              <p:cNvPr id="351" name="Eve Eve" descr="Eve Eve"/>
              <p:cNvPicPr>
                <a:picLocks/>
              </p:cNvPicPr>
              <p:nvPr/>
            </p:nvPicPr>
            <p:blipFill>
              <a:blip r:embed="rId4" cstate="print">
                <a:extLst/>
              </a:blip>
              <a:stretch>
                <a:fillRect/>
              </a:stretch>
            </p:blipFill>
            <p:spPr>
              <a:xfrm>
                <a:off x="-1" y="0"/>
                <a:ext cx="2834578" cy="1390928"/>
              </a:xfrm>
              <a:prstGeom prst="rect">
                <a:avLst/>
              </a:prstGeom>
              <a:effectLst/>
            </p:spPr>
          </p:pic>
        </p:grpSp>
      </p:grpSp>
      <p:grpSp>
        <p:nvGrpSpPr>
          <p:cNvPr id="357" name="Sarah"/>
          <p:cNvGrpSpPr/>
          <p:nvPr/>
        </p:nvGrpSpPr>
        <p:grpSpPr>
          <a:xfrm rot="20534568">
            <a:off x="15352078" y="2910826"/>
            <a:ext cx="2834578" cy="1390928"/>
            <a:chOff x="0" y="0"/>
            <a:chExt cx="2834576" cy="1390927"/>
          </a:xfrm>
        </p:grpSpPr>
        <p:sp>
          <p:nvSpPr>
            <p:cNvPr id="356" name="Sarah"/>
            <p:cNvSpPr/>
            <p:nvPr/>
          </p:nvSpPr>
          <p:spPr>
            <a:xfrm>
              <a:off x="38100" y="38100"/>
              <a:ext cx="2758377" cy="1314728"/>
            </a:xfrm>
            <a:prstGeom prst="ellipse">
              <a:avLst/>
            </a:prstGeom>
            <a:solidFill>
              <a:schemeClr val="accent4">
                <a:hueOff val="-1247790"/>
                <a:lumOff val="-12326"/>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Sarah</a:t>
              </a:r>
            </a:p>
          </p:txBody>
        </p:sp>
        <p:pic>
          <p:nvPicPr>
            <p:cNvPr id="355" name="Sarah Sarah" descr="Sarah Sarah"/>
            <p:cNvPicPr>
              <a:picLocks/>
            </p:cNvPicPr>
            <p:nvPr/>
          </p:nvPicPr>
          <p:blipFill>
            <a:blip r:embed="rId4" cstate="print">
              <a:extLst/>
            </a:blip>
            <a:stretch>
              <a:fillRect/>
            </a:stretch>
          </p:blipFill>
          <p:spPr>
            <a:xfrm>
              <a:off x="0" y="0"/>
              <a:ext cx="2834577" cy="1390928"/>
            </a:xfrm>
            <a:prstGeom prst="rect">
              <a:avLst/>
            </a:prstGeom>
            <a:effectLst/>
          </p:spPr>
        </p:pic>
      </p:grpSp>
      <p:sp>
        <p:nvSpPr>
          <p:cNvPr id="358" name="Why Wouldn’t Abraham Know Anything About God?"/>
          <p:cNvSpPr txBox="1">
            <a:spLocks noGrp="1"/>
          </p:cNvSpPr>
          <p:nvPr>
            <p:ph type="body" sz="quarter" idx="1"/>
          </p:nvPr>
        </p:nvSpPr>
        <p:spPr>
          <a:xfrm>
            <a:off x="265662" y="-48106"/>
            <a:ext cx="23694650" cy="1620152"/>
          </a:xfrm>
          <a:prstGeom prst="rect">
            <a:avLst/>
          </a:prstGeom>
        </p:spPr>
        <p:txBody>
          <a:bodyPr>
            <a:noAutofit/>
          </a:bodyPr>
          <a:lstStyle>
            <a:lvl1pPr algn="l">
              <a:lnSpc>
                <a:spcPct val="200000"/>
              </a:lnSpc>
              <a:defRPr sz="7700" spc="-154">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pPr>
              <a:defRPr>
                <a:solidFill>
                  <a:srgbClr val="000000"/>
                </a:solidFill>
                <a:effectLst/>
              </a:defRPr>
            </a:pPr>
            <a:r>
              <a:rPr>
                <a:solidFill>
                  <a:schemeClr val="accent1">
                    <a:hueOff val="114395"/>
                    <a:lumOff val="-24975"/>
                  </a:schemeClr>
                </a:solidFill>
                <a:effectLst>
                  <a:outerShdw blurRad="12700" dist="38100" dir="18900000" rotWithShape="0">
                    <a:srgbClr val="000000"/>
                  </a:outerShdw>
                </a:effectLst>
              </a:rPr>
              <a:t>Why Wouldn’t Abraham Know Anything About God?</a:t>
            </a:r>
          </a:p>
        </p:txBody>
      </p:sp>
      <p:sp>
        <p:nvSpPr>
          <p:cNvPr id="359" name="Couldn’t He Have Learned About God from his Ancestors?…"/>
          <p:cNvSpPr txBox="1"/>
          <p:nvPr/>
        </p:nvSpPr>
        <p:spPr>
          <a:xfrm>
            <a:off x="566742" y="1501188"/>
            <a:ext cx="22824594" cy="1834643"/>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a:solidFill>
                  <a:srgbClr val="FFFFFF"/>
                </a:solidFill>
                <a:effectLst>
                  <a:outerShdw blurRad="12700" dist="38100" dir="18900000" rotWithShape="0">
                    <a:srgbClr val="000000"/>
                  </a:outerShdw>
                </a:effectLst>
              </a:defRPr>
            </a:pPr>
            <a:r>
              <a:rPr i="1"/>
              <a:t>Couldn’t He Have Learned About God from his Ancestors?</a:t>
            </a:r>
            <a:r>
              <a:t> </a:t>
            </a:r>
          </a:p>
          <a:p>
            <a:pPr>
              <a:defRPr sz="5500">
                <a:solidFill>
                  <a:srgbClr val="FFFFFF"/>
                </a:solidFill>
                <a:effectLst>
                  <a:outerShdw blurRad="12700" dist="38100" dir="18900000" rotWithShape="0">
                    <a:srgbClr val="000000"/>
                  </a:outerShdw>
                </a:effectLst>
              </a:defRPr>
            </a:pPr>
            <a:r>
              <a:t>Here’s a Chart of Them and Their Ages at Death</a:t>
            </a:r>
          </a:p>
        </p:txBody>
      </p:sp>
      <p:graphicFrame>
        <p:nvGraphicFramePr>
          <p:cNvPr id="360" name="Table"/>
          <p:cNvGraphicFramePr/>
          <p:nvPr/>
        </p:nvGraphicFramePr>
        <p:xfrm>
          <a:off x="758844" y="3743056"/>
          <a:ext cx="6394845" cy="8750583"/>
        </p:xfrm>
        <a:graphic>
          <a:graphicData uri="http://schemas.openxmlformats.org/drawingml/2006/table">
            <a:tbl>
              <a:tblPr>
                <a:tableStyleId>{4C3C2611-4C71-4FC5-86AE-919BDF0F9419}</a:tableStyleId>
              </a:tblPr>
              <a:tblGrid>
                <a:gridCol w="3191072"/>
                <a:gridCol w="2058520"/>
              </a:tblGrid>
              <a:tr h="873788">
                <a:tc>
                  <a:txBody>
                    <a:bodyPr/>
                    <a:lstStyle/>
                    <a:p>
                      <a:pPr defTabSz="914400"/>
                      <a:r>
                        <a:rPr sz="3200" b="1" i="1">
                          <a:solidFill>
                            <a:schemeClr val="accent1">
                              <a:hueOff val="114395"/>
                              <a:lumOff val="-24975"/>
                            </a:schemeClr>
                          </a:solidFill>
                        </a:rPr>
                        <a:t>Adam</a:t>
                      </a:r>
                    </a:p>
                  </a:txBody>
                  <a:tcPr marL="50800" marR="50800" marT="50800" marB="50800" anchor="ctr" horzOverflow="overflow">
                    <a:lnL w="88900">
                      <a:solidFill>
                        <a:schemeClr val="accent1">
                          <a:hueOff val="114395"/>
                          <a:lumOff val="-24975"/>
                        </a:schemeClr>
                      </a:solidFill>
                      <a:miter lim="400000"/>
                    </a:lnL>
                    <a:lnT w="88900">
                      <a:solidFill>
                        <a:schemeClr val="accent1">
                          <a:hueOff val="114395"/>
                          <a:lumOff val="-24975"/>
                        </a:schemeClr>
                      </a:solidFill>
                      <a:miter lim="400000"/>
                    </a:lnT>
                  </a:tcPr>
                </a:tc>
                <a:tc>
                  <a:txBody>
                    <a:bodyPr/>
                    <a:lstStyle/>
                    <a:p>
                      <a:pPr defTabSz="914400"/>
                      <a:r>
                        <a:rPr sz="3200" b="1">
                          <a:solidFill>
                            <a:schemeClr val="accent1">
                              <a:hueOff val="114395"/>
                              <a:lumOff val="-24975"/>
                            </a:schemeClr>
                          </a:solidFill>
                        </a:rPr>
                        <a:t>930</a:t>
                      </a:r>
                    </a:p>
                  </a:txBody>
                  <a:tcPr marL="50800" marR="50800" marT="50800" marB="50800" anchor="ctr" horzOverflow="overflow">
                    <a:lnR w="88900">
                      <a:solidFill>
                        <a:schemeClr val="accent1">
                          <a:hueOff val="114395"/>
                          <a:lumOff val="-24975"/>
                        </a:schemeClr>
                      </a:solidFill>
                      <a:miter lim="400000"/>
                    </a:lnR>
                    <a:lnT w="88900">
                      <a:solidFill>
                        <a:schemeClr val="accent1">
                          <a:hueOff val="114395"/>
                          <a:lumOff val="-24975"/>
                        </a:schemeClr>
                      </a:solidFill>
                      <a:miter lim="400000"/>
                    </a:lnT>
                  </a:tcPr>
                </a:tc>
              </a:tr>
              <a:tr h="873788">
                <a:tc>
                  <a:txBody>
                    <a:bodyPr/>
                    <a:lstStyle/>
                    <a:p>
                      <a:pPr defTabSz="914400"/>
                      <a:r>
                        <a:rPr sz="3200" b="1">
                          <a:solidFill>
                            <a:schemeClr val="accent1">
                              <a:hueOff val="114395"/>
                              <a:lumOff val="-24975"/>
                            </a:schemeClr>
                          </a:solidFill>
                        </a:rPr>
                        <a:t>Seth</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912</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i="1">
                          <a:solidFill>
                            <a:schemeClr val="accent1">
                              <a:hueOff val="114395"/>
                              <a:lumOff val="-24975"/>
                            </a:schemeClr>
                          </a:solidFill>
                        </a:rPr>
                        <a:t>Enosh</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905</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Kenan</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911</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a:solidFill>
                            <a:schemeClr val="accent1">
                              <a:hueOff val="114395"/>
                              <a:lumOff val="-24975"/>
                            </a:schemeClr>
                          </a:solidFill>
                        </a:rPr>
                        <a:t>Mahalalel</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895</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Jared</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962</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i="1">
                          <a:solidFill>
                            <a:schemeClr val="accent1">
                              <a:hueOff val="114395"/>
                              <a:lumOff val="-24975"/>
                            </a:schemeClr>
                          </a:solidFill>
                        </a:rPr>
                        <a:t>Enoch</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365</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Methuselah</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969</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a:solidFill>
                            <a:schemeClr val="accent1">
                              <a:hueOff val="114395"/>
                              <a:lumOff val="-24975"/>
                            </a:schemeClr>
                          </a:solidFill>
                        </a:rPr>
                        <a:t>Lamech</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777</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i="1">
                          <a:solidFill>
                            <a:schemeClr val="accent1">
                              <a:hueOff val="114395"/>
                              <a:lumOff val="-24975"/>
                            </a:schemeClr>
                          </a:solidFill>
                        </a:rPr>
                        <a:t>Noah</a:t>
                      </a:r>
                    </a:p>
                  </a:txBody>
                  <a:tcPr marL="50800" marR="50800" marT="50800" marB="50800" anchor="ctr" horzOverflow="overflow">
                    <a:lnL w="88900">
                      <a:solidFill>
                        <a:schemeClr val="accent1">
                          <a:hueOff val="114395"/>
                          <a:lumOff val="-24975"/>
                        </a:schemeClr>
                      </a:solidFill>
                      <a:miter lim="400000"/>
                    </a:lnL>
                    <a:lnB w="88900">
                      <a:solidFill>
                        <a:schemeClr val="accent1">
                          <a:hueOff val="114395"/>
                          <a:lumOff val="-24975"/>
                        </a:schemeClr>
                      </a:solidFill>
                      <a:miter lim="400000"/>
                    </a:lnB>
                    <a:solidFill>
                      <a:srgbClr val="D5D5D5"/>
                    </a:solidFill>
                  </a:tcPr>
                </a:tc>
                <a:tc>
                  <a:txBody>
                    <a:bodyPr/>
                    <a:lstStyle/>
                    <a:p>
                      <a:pPr defTabSz="914400"/>
                      <a:r>
                        <a:rPr sz="3200" b="1">
                          <a:solidFill>
                            <a:schemeClr val="accent1">
                              <a:hueOff val="114395"/>
                              <a:lumOff val="-24975"/>
                            </a:schemeClr>
                          </a:solidFill>
                        </a:rPr>
                        <a:t>950</a:t>
                      </a:r>
                    </a:p>
                  </a:txBody>
                  <a:tcPr marL="50800" marR="50800" marT="50800" marB="50800" anchor="ctr" horzOverflow="overflow">
                    <a:lnR w="88900">
                      <a:solidFill>
                        <a:schemeClr val="accent1">
                          <a:hueOff val="114395"/>
                          <a:lumOff val="-24975"/>
                        </a:schemeClr>
                      </a:solidFill>
                      <a:miter lim="400000"/>
                    </a:lnR>
                    <a:lnB w="88900">
                      <a:solidFill>
                        <a:schemeClr val="accent1">
                          <a:hueOff val="114395"/>
                          <a:lumOff val="-24975"/>
                        </a:schemeClr>
                      </a:solidFill>
                      <a:miter lim="400000"/>
                    </a:lnB>
                    <a:solidFill>
                      <a:srgbClr val="D5D5D5"/>
                    </a:solidFill>
                  </a:tcPr>
                </a:tc>
              </a:tr>
            </a:tbl>
          </a:graphicData>
        </a:graphic>
      </p:graphicFrame>
      <p:graphicFrame>
        <p:nvGraphicFramePr>
          <p:cNvPr id="361" name="Table"/>
          <p:cNvGraphicFramePr/>
          <p:nvPr/>
        </p:nvGraphicFramePr>
        <p:xfrm>
          <a:off x="17994090" y="3743056"/>
          <a:ext cx="6394845" cy="8750583"/>
        </p:xfrm>
        <a:graphic>
          <a:graphicData uri="http://schemas.openxmlformats.org/drawingml/2006/table">
            <a:tbl>
              <a:tblPr>
                <a:tableStyleId>{4C3C2611-4C71-4FC5-86AE-919BDF0F9419}</a:tableStyleId>
              </a:tblPr>
              <a:tblGrid>
                <a:gridCol w="3191072"/>
                <a:gridCol w="2119633"/>
              </a:tblGrid>
              <a:tr h="873788">
                <a:tc>
                  <a:txBody>
                    <a:bodyPr/>
                    <a:lstStyle/>
                    <a:p>
                      <a:pPr defTabSz="914400"/>
                      <a:r>
                        <a:rPr sz="3200" b="1">
                          <a:solidFill>
                            <a:schemeClr val="accent1">
                              <a:hueOff val="114395"/>
                              <a:lumOff val="-24975"/>
                            </a:schemeClr>
                          </a:solidFill>
                        </a:rPr>
                        <a:t>Abraham</a:t>
                      </a:r>
                    </a:p>
                  </a:txBody>
                  <a:tcPr marL="50800" marR="50800" marT="50800" marB="50800" anchor="ctr" horzOverflow="overflow">
                    <a:lnL w="88900">
                      <a:solidFill>
                        <a:schemeClr val="accent1">
                          <a:hueOff val="114395"/>
                          <a:lumOff val="-24975"/>
                        </a:schemeClr>
                      </a:solidFill>
                      <a:miter lim="400000"/>
                    </a:lnL>
                    <a:lnT w="88900">
                      <a:solidFill>
                        <a:schemeClr val="accent1">
                          <a:hueOff val="114395"/>
                          <a:lumOff val="-24975"/>
                        </a:schemeClr>
                      </a:solidFill>
                      <a:miter lim="400000"/>
                    </a:lnT>
                  </a:tcPr>
                </a:tc>
                <a:tc>
                  <a:txBody>
                    <a:bodyPr/>
                    <a:lstStyle/>
                    <a:p>
                      <a:pPr defTabSz="914400"/>
                      <a:r>
                        <a:rPr sz="3200" b="1">
                          <a:solidFill>
                            <a:schemeClr val="accent1">
                              <a:hueOff val="114395"/>
                              <a:lumOff val="-24975"/>
                            </a:schemeClr>
                          </a:solidFill>
                        </a:rPr>
                        <a:t>175</a:t>
                      </a:r>
                    </a:p>
                  </a:txBody>
                  <a:tcPr marL="50800" marR="50800" marT="50800" marB="50800" anchor="ctr" horzOverflow="overflow">
                    <a:lnR w="88900">
                      <a:solidFill>
                        <a:schemeClr val="accent1">
                          <a:hueOff val="114395"/>
                          <a:lumOff val="-24975"/>
                        </a:schemeClr>
                      </a:solidFill>
                      <a:miter lim="400000"/>
                    </a:lnR>
                    <a:lnT w="88900">
                      <a:solidFill>
                        <a:schemeClr val="accent1">
                          <a:hueOff val="114395"/>
                          <a:lumOff val="-24975"/>
                        </a:schemeClr>
                      </a:solidFill>
                      <a:miter lim="400000"/>
                    </a:lnT>
                  </a:tcPr>
                </a:tc>
              </a:tr>
              <a:tr h="873788">
                <a:tc>
                  <a:txBody>
                    <a:bodyPr/>
                    <a:lstStyle/>
                    <a:p>
                      <a:pPr defTabSz="914400"/>
                      <a:r>
                        <a:rPr sz="3200" b="1">
                          <a:solidFill>
                            <a:schemeClr val="accent1">
                              <a:hueOff val="114395"/>
                              <a:lumOff val="-24975"/>
                            </a:schemeClr>
                          </a:solidFill>
                        </a:rPr>
                        <a:t>Terah</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205</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a:solidFill>
                            <a:schemeClr val="accent1">
                              <a:hueOff val="114395"/>
                              <a:lumOff val="-24975"/>
                            </a:schemeClr>
                          </a:solidFill>
                        </a:rPr>
                        <a:t>Nahor</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148</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Serug</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230</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a:solidFill>
                            <a:schemeClr val="accent1">
                              <a:hueOff val="114395"/>
                              <a:lumOff val="-24975"/>
                            </a:schemeClr>
                          </a:solidFill>
                        </a:rPr>
                        <a:t>Reu</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239</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Peleg</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239</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a:solidFill>
                            <a:schemeClr val="accent1">
                              <a:hueOff val="114395"/>
                              <a:lumOff val="-24975"/>
                            </a:schemeClr>
                          </a:solidFill>
                        </a:rPr>
                        <a:t>Eber</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464</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Shelah</a:t>
                      </a:r>
                    </a:p>
                  </a:txBody>
                  <a:tcPr marL="50800" marR="50800" marT="50800" marB="50800" anchor="ctr" horzOverflow="overflow">
                    <a:lnL w="88900">
                      <a:solidFill>
                        <a:schemeClr val="accent1">
                          <a:hueOff val="114395"/>
                          <a:lumOff val="-24975"/>
                        </a:schemeClr>
                      </a:solidFill>
                      <a:miter lim="400000"/>
                    </a:lnL>
                    <a:solidFill>
                      <a:srgbClr val="D5D5D5"/>
                    </a:solidFill>
                  </a:tcPr>
                </a:tc>
                <a:tc>
                  <a:txBody>
                    <a:bodyPr/>
                    <a:lstStyle/>
                    <a:p>
                      <a:pPr defTabSz="914400"/>
                      <a:r>
                        <a:rPr sz="3200" b="1">
                          <a:solidFill>
                            <a:schemeClr val="accent1">
                              <a:hueOff val="114395"/>
                              <a:lumOff val="-24975"/>
                            </a:schemeClr>
                          </a:solidFill>
                        </a:rPr>
                        <a:t>433</a:t>
                      </a:r>
                    </a:p>
                  </a:txBody>
                  <a:tcPr marL="50800" marR="50800" marT="50800" marB="50800" anchor="ctr" horzOverflow="overflow">
                    <a:lnR w="88900">
                      <a:solidFill>
                        <a:schemeClr val="accent1">
                          <a:hueOff val="114395"/>
                          <a:lumOff val="-24975"/>
                        </a:schemeClr>
                      </a:solidFill>
                      <a:miter lim="400000"/>
                    </a:lnR>
                    <a:solidFill>
                      <a:srgbClr val="D5D5D5"/>
                    </a:solidFill>
                  </a:tcPr>
                </a:tc>
              </a:tr>
              <a:tr h="873788">
                <a:tc>
                  <a:txBody>
                    <a:bodyPr/>
                    <a:lstStyle/>
                    <a:p>
                      <a:pPr defTabSz="914400"/>
                      <a:r>
                        <a:rPr sz="3200" b="1">
                          <a:solidFill>
                            <a:schemeClr val="accent1">
                              <a:hueOff val="114395"/>
                              <a:lumOff val="-24975"/>
                            </a:schemeClr>
                          </a:solidFill>
                        </a:rPr>
                        <a:t>Arphashad</a:t>
                      </a:r>
                    </a:p>
                  </a:txBody>
                  <a:tcPr marL="50800" marR="50800" marT="50800" marB="50800" anchor="ctr" horzOverflow="overflow">
                    <a:lnL w="88900">
                      <a:solidFill>
                        <a:schemeClr val="accent1">
                          <a:hueOff val="114395"/>
                          <a:lumOff val="-24975"/>
                        </a:schemeClr>
                      </a:solidFill>
                      <a:miter lim="400000"/>
                    </a:lnL>
                  </a:tcPr>
                </a:tc>
                <a:tc>
                  <a:txBody>
                    <a:bodyPr/>
                    <a:lstStyle/>
                    <a:p>
                      <a:pPr defTabSz="914400"/>
                      <a:r>
                        <a:rPr sz="3200" b="1">
                          <a:solidFill>
                            <a:schemeClr val="accent1">
                              <a:hueOff val="114395"/>
                              <a:lumOff val="-24975"/>
                            </a:schemeClr>
                          </a:solidFill>
                        </a:rPr>
                        <a:t>438</a:t>
                      </a:r>
                    </a:p>
                  </a:txBody>
                  <a:tcPr marL="50800" marR="50800" marT="50800" marB="50800" anchor="ctr" horzOverflow="overflow">
                    <a:lnR w="88900">
                      <a:solidFill>
                        <a:schemeClr val="accent1">
                          <a:hueOff val="114395"/>
                          <a:lumOff val="-24975"/>
                        </a:schemeClr>
                      </a:solidFill>
                      <a:miter lim="400000"/>
                    </a:lnR>
                  </a:tcPr>
                </a:tc>
              </a:tr>
              <a:tr h="873788">
                <a:tc>
                  <a:txBody>
                    <a:bodyPr/>
                    <a:lstStyle/>
                    <a:p>
                      <a:pPr defTabSz="914400"/>
                      <a:r>
                        <a:rPr sz="3200" b="1">
                          <a:solidFill>
                            <a:schemeClr val="accent1">
                              <a:hueOff val="114395"/>
                              <a:lumOff val="-24975"/>
                            </a:schemeClr>
                          </a:solidFill>
                        </a:rPr>
                        <a:t>Shem</a:t>
                      </a:r>
                    </a:p>
                  </a:txBody>
                  <a:tcPr marL="50800" marR="50800" marT="50800" marB="50800" anchor="ctr" horzOverflow="overflow">
                    <a:lnL w="88900">
                      <a:solidFill>
                        <a:schemeClr val="accent1">
                          <a:hueOff val="114395"/>
                          <a:lumOff val="-24975"/>
                        </a:schemeClr>
                      </a:solidFill>
                      <a:miter lim="400000"/>
                    </a:lnL>
                    <a:lnB w="88900">
                      <a:solidFill>
                        <a:schemeClr val="accent1">
                          <a:hueOff val="114395"/>
                          <a:lumOff val="-24975"/>
                        </a:schemeClr>
                      </a:solidFill>
                      <a:miter lim="400000"/>
                    </a:lnB>
                    <a:solidFill>
                      <a:srgbClr val="D5D5D5"/>
                    </a:solidFill>
                  </a:tcPr>
                </a:tc>
                <a:tc>
                  <a:txBody>
                    <a:bodyPr/>
                    <a:lstStyle/>
                    <a:p>
                      <a:pPr defTabSz="914400"/>
                      <a:r>
                        <a:rPr sz="3200" b="1">
                          <a:solidFill>
                            <a:schemeClr val="accent1">
                              <a:hueOff val="114395"/>
                              <a:lumOff val="-24975"/>
                            </a:schemeClr>
                          </a:solidFill>
                        </a:rPr>
                        <a:t>600</a:t>
                      </a:r>
                    </a:p>
                  </a:txBody>
                  <a:tcPr marL="50800" marR="50800" marT="50800" marB="50800" anchor="ctr" horzOverflow="overflow">
                    <a:lnR w="88900">
                      <a:solidFill>
                        <a:schemeClr val="accent1">
                          <a:hueOff val="114395"/>
                          <a:lumOff val="-24975"/>
                        </a:schemeClr>
                      </a:solidFill>
                      <a:miter lim="400000"/>
                    </a:lnR>
                    <a:lnB w="88900">
                      <a:solidFill>
                        <a:schemeClr val="accent1">
                          <a:hueOff val="114395"/>
                          <a:lumOff val="-24975"/>
                        </a:schemeClr>
                      </a:solidFill>
                      <a:miter lim="400000"/>
                    </a:lnB>
                    <a:solidFill>
                      <a:srgbClr val="D5D5D5"/>
                    </a:solidFill>
                  </a:tcPr>
                </a:tc>
              </a:tr>
            </a:tbl>
          </a:graphicData>
        </a:graphic>
      </p:graphicFrame>
      <p:sp>
        <p:nvSpPr>
          <p:cNvPr id="362" name="Spoke with God"/>
          <p:cNvSpPr txBox="1"/>
          <p:nvPr/>
        </p:nvSpPr>
        <p:spPr>
          <a:xfrm>
            <a:off x="8914208" y="7616697"/>
            <a:ext cx="6555585" cy="990601"/>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solidFill>
                  <a:srgbClr val="FFFFFF"/>
                </a:solidFill>
                <a:latin typeface="Arial Rounded MT Bold"/>
                <a:ea typeface="Arial Rounded MT Bold"/>
                <a:cs typeface="Arial Rounded MT Bold"/>
                <a:sym typeface="Arial Rounded MT Bold"/>
              </a:defRPr>
            </a:lvl1pPr>
          </a:lstStyle>
          <a:p>
            <a:r>
              <a:t>Spoke with God</a:t>
            </a:r>
          </a:p>
        </p:txBody>
      </p:sp>
      <p:sp>
        <p:nvSpPr>
          <p:cNvPr id="372" name="Connection Line"/>
          <p:cNvSpPr/>
          <p:nvPr/>
        </p:nvSpPr>
        <p:spPr>
          <a:xfrm>
            <a:off x="15407968" y="4234959"/>
            <a:ext cx="2431716" cy="32568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77" y="4870"/>
                  <a:pt x="2677" y="12070"/>
                  <a:pt x="0" y="21600"/>
                </a:cubicBezTo>
              </a:path>
            </a:pathLst>
          </a:custGeom>
          <a:ln w="88900">
            <a:solidFill>
              <a:schemeClr val="accent5">
                <a:hueOff val="-82419"/>
                <a:satOff val="-9513"/>
                <a:lumOff val="-16343"/>
              </a:schemeClr>
            </a:solidFill>
            <a:miter lim="400000"/>
            <a:headEnd type="triangle"/>
          </a:ln>
        </p:spPr>
        <p:txBody>
          <a:bodyPr/>
          <a:lstStyle/>
          <a:p>
            <a:endParaRPr/>
          </a:p>
        </p:txBody>
      </p:sp>
      <p:sp>
        <p:nvSpPr>
          <p:cNvPr id="373" name="Connection Line"/>
          <p:cNvSpPr/>
          <p:nvPr/>
        </p:nvSpPr>
        <p:spPr>
          <a:xfrm>
            <a:off x="6253691" y="8702837"/>
            <a:ext cx="2809157" cy="35452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46" y="16095"/>
                  <a:pt x="18046" y="8895"/>
                  <a:pt x="21600" y="0"/>
                </a:cubicBezTo>
              </a:path>
            </a:pathLst>
          </a:custGeom>
          <a:ln w="88900">
            <a:solidFill>
              <a:schemeClr val="accent5">
                <a:hueOff val="-82419"/>
                <a:satOff val="-9513"/>
                <a:lumOff val="-16343"/>
              </a:schemeClr>
            </a:solidFill>
            <a:miter lim="400000"/>
            <a:headEnd type="triangle"/>
          </a:ln>
        </p:spPr>
        <p:txBody>
          <a:bodyPr/>
          <a:lstStyle/>
          <a:p>
            <a:endParaRPr/>
          </a:p>
        </p:txBody>
      </p:sp>
      <p:sp>
        <p:nvSpPr>
          <p:cNvPr id="374" name="Connection Line"/>
          <p:cNvSpPr/>
          <p:nvPr/>
        </p:nvSpPr>
        <p:spPr>
          <a:xfrm>
            <a:off x="6253691" y="4068780"/>
            <a:ext cx="2793609" cy="3434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30" y="5405"/>
                  <a:pt x="18030" y="12605"/>
                  <a:pt x="21600" y="21600"/>
                </a:cubicBezTo>
              </a:path>
            </a:pathLst>
          </a:custGeom>
          <a:ln w="88900">
            <a:solidFill>
              <a:schemeClr val="accent5">
                <a:hueOff val="-82419"/>
                <a:satOff val="-9513"/>
                <a:lumOff val="-16343"/>
              </a:schemeClr>
            </a:solidFill>
            <a:miter lim="400000"/>
            <a:headEnd type="triangle"/>
          </a:ln>
        </p:spPr>
        <p:txBody>
          <a:bodyPr/>
          <a:lstStyle/>
          <a:p>
            <a:endParaRPr/>
          </a:p>
        </p:txBody>
      </p:sp>
      <p:sp>
        <p:nvSpPr>
          <p:cNvPr id="375" name="Connection Line"/>
          <p:cNvSpPr/>
          <p:nvPr/>
        </p:nvSpPr>
        <p:spPr>
          <a:xfrm>
            <a:off x="15313510" y="8739297"/>
            <a:ext cx="2568935" cy="31975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467" y="16338"/>
                  <a:pt x="3267" y="9138"/>
                  <a:pt x="0" y="0"/>
                </a:cubicBezTo>
              </a:path>
            </a:pathLst>
          </a:custGeom>
          <a:ln w="88900">
            <a:solidFill>
              <a:schemeClr val="accent5">
                <a:hueOff val="-82419"/>
                <a:satOff val="-9513"/>
                <a:lumOff val="-16343"/>
              </a:schemeClr>
            </a:solidFill>
            <a:miter lim="400000"/>
            <a:headEnd type="triangle"/>
          </a:ln>
        </p:spPr>
        <p:txBody>
          <a:bodyPr/>
          <a:lstStyle/>
          <a:p>
            <a:endParaRPr/>
          </a:p>
        </p:txBody>
      </p:sp>
      <p:sp>
        <p:nvSpPr>
          <p:cNvPr id="367" name="Walked with God"/>
          <p:cNvSpPr txBox="1"/>
          <p:nvPr/>
        </p:nvSpPr>
        <p:spPr>
          <a:xfrm rot="660000">
            <a:off x="9340312" y="10466498"/>
            <a:ext cx="6555585" cy="990601"/>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solidFill>
                  <a:srgbClr val="FFFFFF"/>
                </a:solidFill>
                <a:latin typeface="Arial Rounded MT Bold"/>
                <a:ea typeface="Arial Rounded MT Bold"/>
                <a:cs typeface="Arial Rounded MT Bold"/>
                <a:sym typeface="Arial Rounded MT Bold"/>
              </a:defRPr>
            </a:lvl1pPr>
          </a:lstStyle>
          <a:p>
            <a:r>
              <a:t>Walked with God</a:t>
            </a:r>
          </a:p>
        </p:txBody>
      </p:sp>
      <p:sp>
        <p:nvSpPr>
          <p:cNvPr id="368" name="Line"/>
          <p:cNvSpPr/>
          <p:nvPr/>
        </p:nvSpPr>
        <p:spPr>
          <a:xfrm>
            <a:off x="6095657" y="9676446"/>
            <a:ext cx="3175968" cy="611918"/>
          </a:xfrm>
          <a:prstGeom prst="line">
            <a:avLst/>
          </a:prstGeom>
          <a:ln w="88900">
            <a:solidFill>
              <a:schemeClr val="accent5">
                <a:hueOff val="-82419"/>
                <a:satOff val="-9513"/>
                <a:lumOff val="-16343"/>
              </a:schemeClr>
            </a:solidFill>
            <a:miter lim="400000"/>
            <a:tailEnd type="triangle"/>
          </a:ln>
        </p:spPr>
        <p:txBody>
          <a:bodyPr lIns="50800" tIns="50800" rIns="50800" bIns="50800" anchor="ctr"/>
          <a:lstStyle/>
          <a:p>
            <a:endParaRPr/>
          </a:p>
        </p:txBody>
      </p:sp>
      <p:grpSp>
        <p:nvGrpSpPr>
          <p:cNvPr id="371" name="Abimelech"/>
          <p:cNvGrpSpPr/>
          <p:nvPr/>
        </p:nvGrpSpPr>
        <p:grpSpPr>
          <a:xfrm rot="20594568">
            <a:off x="10599618" y="12389463"/>
            <a:ext cx="2758842" cy="1420422"/>
            <a:chOff x="0" y="0"/>
            <a:chExt cx="2758840" cy="1420421"/>
          </a:xfrm>
        </p:grpSpPr>
        <p:sp>
          <p:nvSpPr>
            <p:cNvPr id="370" name="Abimelech"/>
            <p:cNvSpPr/>
            <p:nvPr/>
          </p:nvSpPr>
          <p:spPr>
            <a:xfrm>
              <a:off x="38100" y="38099"/>
              <a:ext cx="2682641" cy="1344223"/>
            </a:xfrm>
            <a:prstGeom prst="ellipse">
              <a:avLst/>
            </a:prstGeom>
            <a:solidFill>
              <a:schemeClr val="accent4">
                <a:hueOff val="-1247790"/>
                <a:lumOff val="-12326"/>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Abimelech</a:t>
              </a:r>
            </a:p>
          </p:txBody>
        </p:sp>
        <p:pic>
          <p:nvPicPr>
            <p:cNvPr id="369" name="Abimelech Abimelech" descr="Abimelech Abimelech"/>
            <p:cNvPicPr>
              <a:picLocks/>
            </p:cNvPicPr>
            <p:nvPr/>
          </p:nvPicPr>
          <p:blipFill>
            <a:blip r:embed="rId5" cstate="print">
              <a:extLst/>
            </a:blip>
            <a:stretch>
              <a:fillRect/>
            </a:stretch>
          </p:blipFill>
          <p:spPr>
            <a:xfrm>
              <a:off x="0" y="-1"/>
              <a:ext cx="2758841" cy="1420423"/>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1000"/>
                                  </p:stCondLst>
                                  <p:iterate>
                                    <p:tmAbs val="0"/>
                                  </p:iterate>
                                  <p:childTnLst>
                                    <p:set>
                                      <p:cBhvr>
                                        <p:cTn id="9" fill="hold"/>
                                        <p:tgtEl>
                                          <p:spTgt spid="36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3" nodeType="afterEffect">
                                  <p:stCondLst>
                                    <p:cond delay="0"/>
                                  </p:stCondLst>
                                  <p:iterate>
                                    <p:tmAbs val="0"/>
                                  </p:iterate>
                                  <p:childTnLst>
                                    <p:set>
                                      <p:cBhvr>
                                        <p:cTn id="12" fill="hold"/>
                                        <p:tgtEl>
                                          <p:spTgt spid="3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36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3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37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p:tmAbs val="0"/>
                                  </p:iterate>
                                  <p:childTnLst>
                                    <p:set>
                                      <p:cBhvr>
                                        <p:cTn id="27" fill="hold"/>
                                        <p:tgtEl>
                                          <p:spTgt spid="37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8" nodeType="clickEffect">
                                  <p:stCondLst>
                                    <p:cond delay="0"/>
                                  </p:stCondLst>
                                  <p:iterate>
                                    <p:tmAbs val="0"/>
                                  </p:iterate>
                                  <p:childTnLst>
                                    <p:set>
                                      <p:cBhvr>
                                        <p:cTn id="31" fill="hold"/>
                                        <p:tgtEl>
                                          <p:spTgt spid="3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9" nodeType="clickEffect">
                                  <p:stCondLst>
                                    <p:cond delay="0"/>
                                  </p:stCondLst>
                                  <p:iterate>
                                    <p:tmAbs val="0"/>
                                  </p:iterate>
                                  <p:childTnLst>
                                    <p:set>
                                      <p:cBhvr>
                                        <p:cTn id="35" fill="hold"/>
                                        <p:tgtEl>
                                          <p:spTgt spid="36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0" nodeType="afterEffect">
                                  <p:stCondLst>
                                    <p:cond delay="0"/>
                                  </p:stCondLst>
                                  <p:iterate>
                                    <p:tmAbs val="0"/>
                                  </p:iterate>
                                  <p:childTnLst>
                                    <p:set>
                                      <p:cBhvr>
                                        <p:cTn id="38" fill="hold"/>
                                        <p:tgtEl>
                                          <p:spTgt spid="3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3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3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3" nodeType="clickEffect">
                                  <p:stCondLst>
                                    <p:cond delay="0"/>
                                  </p:stCondLst>
                                  <p:iterate>
                                    <p:tmAbs val="0"/>
                                  </p:iterate>
                                  <p:childTnLst>
                                    <p:set>
                                      <p:cBhvr>
                                        <p:cTn id="50" fill="hold"/>
                                        <p:tgtEl>
                                          <p:spTgt spid="3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4" nodeType="clickEffect">
                                  <p:stCondLst>
                                    <p:cond delay="0"/>
                                  </p:stCondLst>
                                  <p:iterate>
                                    <p:tmAbs val="0"/>
                                  </p:iterate>
                                  <p:childTnLst>
                                    <p:set>
                                      <p:cBhvr>
                                        <p:cTn id="54" fill="hold"/>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12" animBg="1" advAuto="0"/>
      <p:bldP spid="354" grpId="11" animBg="1" advAuto="0"/>
      <p:bldP spid="357" grpId="13" animBg="1" advAuto="0"/>
      <p:bldP spid="359" grpId="1" animBg="1" advAuto="0"/>
      <p:bldP spid="360" grpId="3" animBg="1" advAuto="0"/>
      <p:bldP spid="361" grpId="2" animBg="1" advAuto="0"/>
      <p:bldP spid="362" grpId="4" animBg="1" advAuto="0"/>
      <p:bldP spid="372" grpId="8" animBg="1" advAuto="0"/>
      <p:bldP spid="373" grpId="6" animBg="1" advAuto="0"/>
      <p:bldP spid="374" grpId="5" animBg="1" advAuto="0"/>
      <p:bldP spid="375" grpId="7" animBg="1" advAuto="0"/>
      <p:bldP spid="367" grpId="9" animBg="1" advAuto="0"/>
      <p:bldP spid="368" grpId="10" animBg="1" advAuto="0"/>
      <p:bldP spid="371" grpId="14"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5" name="Group"/>
          <p:cNvGrpSpPr/>
          <p:nvPr/>
        </p:nvGrpSpPr>
        <p:grpSpPr>
          <a:xfrm>
            <a:off x="1041101" y="6014723"/>
            <a:ext cx="21363078" cy="3398239"/>
            <a:chOff x="-152400" y="-152400"/>
            <a:chExt cx="21363077" cy="3398237"/>
          </a:xfrm>
        </p:grpSpPr>
        <p:pic>
          <p:nvPicPr>
            <p:cNvPr id="377" name="Line Line" descr="Line Line"/>
            <p:cNvPicPr>
              <a:picLocks/>
            </p:cNvPicPr>
            <p:nvPr/>
          </p:nvPicPr>
          <p:blipFill>
            <a:blip r:embed="rId2" cstate="print">
              <a:extLst/>
            </a:blip>
            <a:stretch>
              <a:fillRect/>
            </a:stretch>
          </p:blipFill>
          <p:spPr>
            <a:xfrm>
              <a:off x="-152400" y="-152400"/>
              <a:ext cx="17804361" cy="304800"/>
            </a:xfrm>
            <a:prstGeom prst="rect">
              <a:avLst/>
            </a:prstGeom>
            <a:effectLst/>
          </p:spPr>
        </p:pic>
        <p:pic>
          <p:nvPicPr>
            <p:cNvPr id="379" name="Line Line" descr="Line Line"/>
            <p:cNvPicPr>
              <a:picLocks/>
            </p:cNvPicPr>
            <p:nvPr/>
          </p:nvPicPr>
          <p:blipFill>
            <a:blip r:embed="rId3" cstate="print">
              <a:extLst/>
            </a:blip>
            <a:stretch>
              <a:fillRect/>
            </a:stretch>
          </p:blipFill>
          <p:spPr>
            <a:xfrm>
              <a:off x="2627073" y="2153080"/>
              <a:ext cx="8216103" cy="304801"/>
            </a:xfrm>
            <a:prstGeom prst="rect">
              <a:avLst/>
            </a:prstGeom>
            <a:effectLst/>
          </p:spPr>
        </p:pic>
        <p:pic>
          <p:nvPicPr>
            <p:cNvPr id="381" name="Line Line" descr="Line Line"/>
            <p:cNvPicPr>
              <a:picLocks/>
            </p:cNvPicPr>
            <p:nvPr/>
          </p:nvPicPr>
          <p:blipFill>
            <a:blip r:embed="rId4" cstate="print">
              <a:extLst/>
            </a:blip>
            <a:stretch>
              <a:fillRect/>
            </a:stretch>
          </p:blipFill>
          <p:spPr>
            <a:xfrm>
              <a:off x="14685485" y="2140380"/>
              <a:ext cx="6525193" cy="304801"/>
            </a:xfrm>
            <a:prstGeom prst="rect">
              <a:avLst/>
            </a:prstGeom>
            <a:effectLst/>
          </p:spPr>
        </p:pic>
        <p:pic>
          <p:nvPicPr>
            <p:cNvPr id="383" name="Line Line" descr="Line Line"/>
            <p:cNvPicPr>
              <a:picLocks/>
            </p:cNvPicPr>
            <p:nvPr/>
          </p:nvPicPr>
          <p:blipFill>
            <a:blip r:embed="rId5" cstate="print">
              <a:extLst/>
            </a:blip>
            <a:stretch>
              <a:fillRect/>
            </a:stretch>
          </p:blipFill>
          <p:spPr>
            <a:xfrm>
              <a:off x="-118475" y="2941037"/>
              <a:ext cx="3316376" cy="304801"/>
            </a:xfrm>
            <a:prstGeom prst="rect">
              <a:avLst/>
            </a:prstGeom>
            <a:effectLst/>
          </p:spPr>
        </p:pic>
      </p:grpSp>
      <p:sp>
        <p:nvSpPr>
          <p:cNvPr id="386" name="7 — “Come, let us go down and there confuse their language, so that they may not understand one another’s speech.”…"/>
          <p:cNvSpPr txBox="1">
            <a:spLocks noGrp="1"/>
          </p:cNvSpPr>
          <p:nvPr>
            <p:ph type="body" idx="1"/>
          </p:nvPr>
        </p:nvSpPr>
        <p:spPr>
          <a:xfrm>
            <a:off x="1219498" y="4473516"/>
            <a:ext cx="21971001" cy="10159838"/>
          </a:xfrm>
          <a:prstGeom prst="rect">
            <a:avLst/>
          </a:prstGeom>
        </p:spPr>
        <p:txBody>
          <a:bodyPr>
            <a:noAutofit/>
          </a:bodyPr>
          <a:lstStyle/>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7 — “Come, let us go down and there confuse their language, so that they may not understand one another’s speech.” </a:t>
            </a: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8 — So the Lord dispersed them from there over the face of all the earth, and they left off building the city. </a:t>
            </a: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9 — Therefore its name was called Babel, because there the Lord confused the language of all the earth.  And from there the Lord dispersed them over the face of all the earth.</a:t>
            </a:r>
          </a:p>
        </p:txBody>
      </p:sp>
      <p:sp>
        <p:nvSpPr>
          <p:cNvPr id="387" name="Genesis 11:7-9  (ESV)"/>
          <p:cNvSpPr txBox="1">
            <a:spLocks noGrp="1"/>
          </p:cNvSpPr>
          <p:nvPr>
            <p:ph type="body" idx="21"/>
          </p:nvPr>
        </p:nvSpPr>
        <p:spPr>
          <a:xfrm>
            <a:off x="1037166" y="2534673"/>
            <a:ext cx="21971001"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0">
                <a:solidFill>
                  <a:schemeClr val="accent1">
                    <a:hueOff val="114395"/>
                    <a:lumOff val="-24975"/>
                  </a:schemeClr>
                </a:solidFill>
                <a:latin typeface="Arial Rounded MT Bold"/>
                <a:ea typeface="Arial Rounded MT Bold"/>
                <a:cs typeface="Arial Rounded MT Bold"/>
                <a:sym typeface="Arial Rounded MT Bold"/>
              </a:defRPr>
            </a:lvl1pPr>
          </a:lstStyle>
          <a:p>
            <a:r>
              <a:t>Genesis 11:7-9  (ESV)</a:t>
            </a:r>
          </a:p>
        </p:txBody>
      </p:sp>
      <p:sp>
        <p:nvSpPr>
          <p:cNvPr id="388" name="Why Didn’t Abraham Know Anything About God?"/>
          <p:cNvSpPr txBox="1"/>
          <p:nvPr/>
        </p:nvSpPr>
        <p:spPr>
          <a:xfrm>
            <a:off x="638053" y="557530"/>
            <a:ext cx="23107894" cy="1607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Why Didn’t Abraham Know Anything About God?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8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3" animBg="1" advAuto="0"/>
      <p:bldP spid="386" grpId="2" animBg="1" advAuto="0"/>
      <p:bldP spid="387" grpId="1"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What Did Abraham Know About…"/>
          <p:cNvSpPr txBox="1">
            <a:spLocks noGrp="1"/>
          </p:cNvSpPr>
          <p:nvPr>
            <p:ph type="body" idx="1"/>
          </p:nvPr>
        </p:nvSpPr>
        <p:spPr>
          <a:xfrm>
            <a:off x="1059672" y="1372781"/>
            <a:ext cx="22264656" cy="10413909"/>
          </a:xfrm>
          <a:prstGeom prst="rect">
            <a:avLst/>
          </a:prstGeom>
        </p:spPr>
        <p:txBody>
          <a:bodyPr>
            <a:noAutofit/>
          </a:bodyPr>
          <a:lstStyle/>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What Did Abraham Know About</a:t>
            </a:r>
          </a:p>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God After He Spoke to Him?</a:t>
            </a:r>
          </a:p>
        </p:txBody>
      </p:sp>
      <p:pic>
        <p:nvPicPr>
          <p:cNvPr id="393" name="Line Line" descr="Line Line"/>
          <p:cNvPicPr>
            <a:picLocks/>
          </p:cNvPicPr>
          <p:nvPr/>
        </p:nvPicPr>
        <p:blipFill>
          <a:blip r:embed="rId2" cstate="print">
            <a:extLst/>
          </a:blip>
          <a:stretch>
            <a:fillRect/>
          </a:stretch>
        </p:blipFill>
        <p:spPr>
          <a:xfrm>
            <a:off x="5840471" y="8866468"/>
            <a:ext cx="3203130" cy="304801"/>
          </a:xfrm>
          <a:prstGeom prst="rect">
            <a:avLst/>
          </a:prstGeo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Make you a great nation…"/>
          <p:cNvSpPr txBox="1"/>
          <p:nvPr/>
        </p:nvSpPr>
        <p:spPr>
          <a:xfrm>
            <a:off x="902054" y="4292704"/>
            <a:ext cx="10462817" cy="9192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Make you a great nation </a:t>
            </a:r>
          </a:p>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I will bless you </a:t>
            </a:r>
          </a:p>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You shall be a blessing</a:t>
            </a:r>
          </a:p>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Bless those who bless you </a:t>
            </a:r>
          </a:p>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Curse those who curse you</a:t>
            </a:r>
          </a:p>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Make your name great</a:t>
            </a:r>
          </a:p>
          <a:p>
            <a:pPr marL="851958" indent="-851958" algn="l" defTabSz="825500">
              <a:lnSpc>
                <a:spcPct val="150000"/>
              </a:lnSpc>
              <a:spcBef>
                <a:spcPts val="1800"/>
              </a:spcBef>
              <a:buSzPct val="100000"/>
              <a:buAutoNum type="arabicParenR"/>
              <a:defRPr sz="4600" spc="-45">
                <a:solidFill>
                  <a:schemeClr val="accent1">
                    <a:hueOff val="114395"/>
                    <a:lumOff val="-24975"/>
                  </a:schemeClr>
                </a:solidFill>
                <a:latin typeface="Arial Rounded MT Bold"/>
                <a:ea typeface="Arial Rounded MT Bold"/>
                <a:cs typeface="Arial Rounded MT Bold"/>
                <a:sym typeface="Arial Rounded MT Bold"/>
              </a:defRPr>
            </a:pPr>
            <a:r>
              <a:t>All families blessed by you</a:t>
            </a:r>
          </a:p>
        </p:txBody>
      </p:sp>
      <p:sp>
        <p:nvSpPr>
          <p:cNvPr id="397" name="Abraham"/>
          <p:cNvSpPr txBox="1"/>
          <p:nvPr/>
        </p:nvSpPr>
        <p:spPr>
          <a:xfrm>
            <a:off x="771885" y="245848"/>
            <a:ext cx="5513436" cy="1720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lvl1pPr algn="l" defTabSz="825500">
              <a:defRPr sz="8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Abraham</a:t>
            </a:r>
          </a:p>
        </p:txBody>
      </p:sp>
      <p:grpSp>
        <p:nvGrpSpPr>
          <p:cNvPr id="400" name="What God Revealed…"/>
          <p:cNvGrpSpPr/>
          <p:nvPr/>
        </p:nvGrpSpPr>
        <p:grpSpPr>
          <a:xfrm rot="21177444">
            <a:off x="15939865" y="-70215"/>
            <a:ext cx="8607951" cy="5159858"/>
            <a:chOff x="0" y="0"/>
            <a:chExt cx="8607949" cy="5159856"/>
          </a:xfrm>
        </p:grpSpPr>
        <p:sp>
          <p:nvSpPr>
            <p:cNvPr id="399" name="What God Revealed…"/>
            <p:cNvSpPr/>
            <p:nvPr/>
          </p:nvSpPr>
          <p:spPr>
            <a:xfrm>
              <a:off x="38100" y="38099"/>
              <a:ext cx="8531750" cy="5083658"/>
            </a:xfrm>
            <a:prstGeom prst="roundRect">
              <a:avLst>
                <a:gd name="adj" fmla="val 0"/>
              </a:avLst>
            </a:prstGeom>
            <a:solidFill>
              <a:schemeClr val="accent1">
                <a:hueOff val="114395"/>
                <a:lumOff val="-24975"/>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825500">
                <a:lnSpc>
                  <a:spcPct val="200000"/>
                </a:lnSpc>
                <a:defRPr sz="5800">
                  <a:solidFill>
                    <a:srgbClr val="FFFFFF"/>
                  </a:solidFill>
                  <a:latin typeface="Arial Rounded MT Bold"/>
                  <a:ea typeface="Arial Rounded MT Bold"/>
                  <a:cs typeface="Arial Rounded MT Bold"/>
                  <a:sym typeface="Arial Rounded MT Bold"/>
                </a:defRPr>
              </a:pPr>
              <a:r>
                <a:t>What God Revealed </a:t>
              </a:r>
            </a:p>
            <a:p>
              <a:pPr defTabSz="825500">
                <a:lnSpc>
                  <a:spcPct val="200000"/>
                </a:lnSpc>
                <a:defRPr sz="5800">
                  <a:solidFill>
                    <a:srgbClr val="FFFFFF"/>
                  </a:solidFill>
                  <a:latin typeface="Arial Rounded MT Bold"/>
                  <a:ea typeface="Arial Rounded MT Bold"/>
                  <a:cs typeface="Arial Rounded MT Bold"/>
                  <a:sym typeface="Arial Rounded MT Bold"/>
                </a:defRPr>
              </a:pPr>
              <a:r>
                <a:t>About Himself </a:t>
              </a:r>
            </a:p>
          </p:txBody>
        </p:sp>
        <p:pic>
          <p:nvPicPr>
            <p:cNvPr id="398" name="What God Revealed… What God Revealed About Himself " descr="What God Revealed… What God Revealed About Himself "/>
            <p:cNvPicPr>
              <a:picLocks/>
            </p:cNvPicPr>
            <p:nvPr/>
          </p:nvPicPr>
          <p:blipFill>
            <a:blip r:embed="rId2" cstate="print">
              <a:extLst/>
            </a:blip>
            <a:stretch>
              <a:fillRect/>
            </a:stretch>
          </p:blipFill>
          <p:spPr>
            <a:xfrm>
              <a:off x="0" y="-1"/>
              <a:ext cx="8607950" cy="5159858"/>
            </a:xfrm>
            <a:prstGeom prst="rect">
              <a:avLst/>
            </a:prstGeom>
            <a:effectLst/>
          </p:spPr>
        </p:pic>
      </p:grpSp>
      <p:grpSp>
        <p:nvGrpSpPr>
          <p:cNvPr id="403" name="God Promised Abraham (12:1-3)"/>
          <p:cNvGrpSpPr/>
          <p:nvPr/>
        </p:nvGrpSpPr>
        <p:grpSpPr>
          <a:xfrm>
            <a:off x="489792" y="2553655"/>
            <a:ext cx="12318584" cy="1371601"/>
            <a:chOff x="0" y="0"/>
            <a:chExt cx="12318583" cy="1371600"/>
          </a:xfrm>
        </p:grpSpPr>
        <p:sp>
          <p:nvSpPr>
            <p:cNvPr id="402" name="God Promised Abraham (12:1-3)"/>
            <p:cNvSpPr/>
            <p:nvPr/>
          </p:nvSpPr>
          <p:spPr>
            <a:xfrm>
              <a:off x="50800" y="50800"/>
              <a:ext cx="12216984" cy="1270000"/>
            </a:xfrm>
            <a:prstGeom prst="roundRect">
              <a:avLst>
                <a:gd name="adj" fmla="val 15000"/>
              </a:avLst>
            </a:prstGeom>
            <a:solidFill>
              <a:schemeClr val="accent3">
                <a:hueOff val="914338"/>
                <a:satOff val="31515"/>
                <a:lumOff val="-30790"/>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5500">
                  <a:solidFill>
                    <a:srgbClr val="FFFFFF"/>
                  </a:solidFill>
                  <a:latin typeface="Helvetica Neue Medium"/>
                  <a:ea typeface="Helvetica Neue Medium"/>
                  <a:cs typeface="Helvetica Neue Medium"/>
                  <a:sym typeface="Helvetica Neue Medium"/>
                </a:defRPr>
              </a:lvl1pPr>
            </a:lstStyle>
            <a:p>
              <a:r>
                <a:t>God Promised Abraham (12:1-3)</a:t>
              </a:r>
            </a:p>
          </p:txBody>
        </p:sp>
        <p:pic>
          <p:nvPicPr>
            <p:cNvPr id="401" name="God Promised Abraham (12:1-3) God Promised Abraham (12:1-3)" descr="God Promised Abraham (12:1-3) God Promised Abraham (12:1-3)"/>
            <p:cNvPicPr>
              <a:picLocks/>
            </p:cNvPicPr>
            <p:nvPr/>
          </p:nvPicPr>
          <p:blipFill>
            <a:blip r:embed="rId3" cstate="print">
              <a:extLst/>
            </a:blip>
            <a:stretch>
              <a:fillRect/>
            </a:stretch>
          </p:blipFill>
          <p:spPr>
            <a:xfrm>
              <a:off x="0" y="0"/>
              <a:ext cx="12318584" cy="1371600"/>
            </a:xfrm>
            <a:prstGeom prst="rect">
              <a:avLst/>
            </a:prstGeom>
            <a:effectLst/>
          </p:spPr>
        </p:pic>
      </p:grpSp>
      <p:grpSp>
        <p:nvGrpSpPr>
          <p:cNvPr id="406" name="Group"/>
          <p:cNvGrpSpPr/>
          <p:nvPr/>
        </p:nvGrpSpPr>
        <p:grpSpPr>
          <a:xfrm>
            <a:off x="9703765" y="9235513"/>
            <a:ext cx="11842273" cy="978814"/>
            <a:chOff x="0" y="0"/>
            <a:chExt cx="11842272" cy="978812"/>
          </a:xfrm>
        </p:grpSpPr>
        <p:sp>
          <p:nvSpPr>
            <p:cNvPr id="404" name="Pharoh, Abimelech"/>
            <p:cNvSpPr txBox="1"/>
            <p:nvPr/>
          </p:nvSpPr>
          <p:spPr>
            <a:xfrm>
              <a:off x="1379456" y="0"/>
              <a:ext cx="10462817" cy="9516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1">
                      <a:hueOff val="114395"/>
                      <a:lumOff val="-24975"/>
                    </a:schemeClr>
                  </a:solidFill>
                  <a:latin typeface="Arial Rounded MT Bold"/>
                  <a:ea typeface="Arial Rounded MT Bold"/>
                  <a:cs typeface="Arial Rounded MT Bold"/>
                  <a:sym typeface="Arial Rounded MT Bold"/>
                </a:defRPr>
              </a:lvl1pPr>
            </a:lstStyle>
            <a:p>
              <a:r>
                <a:t>Pharoh, Abimelech</a:t>
              </a:r>
            </a:p>
          </p:txBody>
        </p:sp>
        <p:sp>
          <p:nvSpPr>
            <p:cNvPr id="405" name="Dingbat Check"/>
            <p:cNvSpPr/>
            <p:nvPr/>
          </p:nvSpPr>
          <p:spPr>
            <a:xfrm>
              <a:off x="0" y="217254"/>
              <a:ext cx="801419" cy="76155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grpSp>
      <p:grpSp>
        <p:nvGrpSpPr>
          <p:cNvPr id="409" name="Group"/>
          <p:cNvGrpSpPr/>
          <p:nvPr/>
        </p:nvGrpSpPr>
        <p:grpSpPr>
          <a:xfrm>
            <a:off x="9703765" y="8004726"/>
            <a:ext cx="7694636" cy="975085"/>
            <a:chOff x="0" y="0"/>
            <a:chExt cx="7694634" cy="975083"/>
          </a:xfrm>
        </p:grpSpPr>
        <p:sp>
          <p:nvSpPr>
            <p:cNvPr id="407" name="Dingbat Check"/>
            <p:cNvSpPr/>
            <p:nvPr/>
          </p:nvSpPr>
          <p:spPr>
            <a:xfrm>
              <a:off x="0" y="213524"/>
              <a:ext cx="801419" cy="761560"/>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08" name="Abimelech"/>
            <p:cNvSpPr txBox="1"/>
            <p:nvPr/>
          </p:nvSpPr>
          <p:spPr>
            <a:xfrm>
              <a:off x="1379456" y="0"/>
              <a:ext cx="6315179" cy="9516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1">
                      <a:hueOff val="114395"/>
                      <a:lumOff val="-24975"/>
                    </a:schemeClr>
                  </a:solidFill>
                  <a:latin typeface="Arial Rounded MT Bold"/>
                  <a:ea typeface="Arial Rounded MT Bold"/>
                  <a:cs typeface="Arial Rounded MT Bold"/>
                  <a:sym typeface="Arial Rounded MT Bold"/>
                </a:defRPr>
              </a:lvl1pPr>
            </a:lstStyle>
            <a:p>
              <a:r>
                <a:t>Abimelech</a:t>
              </a:r>
            </a:p>
          </p:txBody>
        </p:sp>
      </p:grpSp>
      <p:grpSp>
        <p:nvGrpSpPr>
          <p:cNvPr id="412" name="Group"/>
          <p:cNvGrpSpPr/>
          <p:nvPr/>
        </p:nvGrpSpPr>
        <p:grpSpPr>
          <a:xfrm>
            <a:off x="9703765" y="6772188"/>
            <a:ext cx="11842273" cy="973106"/>
            <a:chOff x="0" y="0"/>
            <a:chExt cx="11842272" cy="973104"/>
          </a:xfrm>
        </p:grpSpPr>
        <p:sp>
          <p:nvSpPr>
            <p:cNvPr id="410" name="Lot’s wealth and deliverance"/>
            <p:cNvSpPr txBox="1"/>
            <p:nvPr/>
          </p:nvSpPr>
          <p:spPr>
            <a:xfrm>
              <a:off x="1379456" y="0"/>
              <a:ext cx="10462817" cy="9516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1">
                      <a:hueOff val="114395"/>
                      <a:lumOff val="-24975"/>
                    </a:schemeClr>
                  </a:solidFill>
                  <a:latin typeface="Arial Rounded MT Bold"/>
                  <a:ea typeface="Arial Rounded MT Bold"/>
                  <a:cs typeface="Arial Rounded MT Bold"/>
                  <a:sym typeface="Arial Rounded MT Bold"/>
                </a:defRPr>
              </a:lvl1pPr>
            </a:lstStyle>
            <a:p>
              <a:r>
                <a:t>Lot’s wealth and deliverance</a:t>
              </a:r>
            </a:p>
          </p:txBody>
        </p:sp>
        <p:sp>
          <p:nvSpPr>
            <p:cNvPr id="411" name="Dingbat Check"/>
            <p:cNvSpPr/>
            <p:nvPr/>
          </p:nvSpPr>
          <p:spPr>
            <a:xfrm>
              <a:off x="0" y="211546"/>
              <a:ext cx="801419" cy="76155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grpSp>
      <p:grpSp>
        <p:nvGrpSpPr>
          <p:cNvPr id="415" name="Group"/>
          <p:cNvGrpSpPr/>
          <p:nvPr/>
        </p:nvGrpSpPr>
        <p:grpSpPr>
          <a:xfrm>
            <a:off x="9703765" y="10592227"/>
            <a:ext cx="7694636" cy="951673"/>
            <a:chOff x="0" y="0"/>
            <a:chExt cx="7694634" cy="951672"/>
          </a:xfrm>
        </p:grpSpPr>
        <p:sp>
          <p:nvSpPr>
            <p:cNvPr id="413" name="Dingbat Check"/>
            <p:cNvSpPr/>
            <p:nvPr/>
          </p:nvSpPr>
          <p:spPr>
            <a:xfrm>
              <a:off x="0" y="95056"/>
              <a:ext cx="801419" cy="761560"/>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14" name="Abimelech, Hittites"/>
            <p:cNvSpPr txBox="1"/>
            <p:nvPr/>
          </p:nvSpPr>
          <p:spPr>
            <a:xfrm>
              <a:off x="1379456" y="0"/>
              <a:ext cx="6315179" cy="9516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1">
                      <a:hueOff val="114395"/>
                      <a:lumOff val="-24975"/>
                    </a:schemeClr>
                  </a:solidFill>
                  <a:latin typeface="Arial Rounded MT Bold"/>
                  <a:ea typeface="Arial Rounded MT Bold"/>
                  <a:cs typeface="Arial Rounded MT Bold"/>
                  <a:sym typeface="Arial Rounded MT Bold"/>
                </a:defRPr>
              </a:lvl1pPr>
            </a:lstStyle>
            <a:p>
              <a:r>
                <a:t>Abimelech, Hittites</a:t>
              </a:r>
            </a:p>
          </p:txBody>
        </p:sp>
      </p:grpSp>
      <p:grpSp>
        <p:nvGrpSpPr>
          <p:cNvPr id="418" name="Group"/>
          <p:cNvGrpSpPr/>
          <p:nvPr/>
        </p:nvGrpSpPr>
        <p:grpSpPr>
          <a:xfrm>
            <a:off x="9703764" y="5692262"/>
            <a:ext cx="14283689" cy="951674"/>
            <a:chOff x="0" y="0"/>
            <a:chExt cx="14283687" cy="951672"/>
          </a:xfrm>
        </p:grpSpPr>
        <p:sp>
          <p:nvSpPr>
            <p:cNvPr id="416" name="possessions . . . Melchizedeck . . . . Abimelech"/>
            <p:cNvSpPr txBox="1"/>
            <p:nvPr/>
          </p:nvSpPr>
          <p:spPr>
            <a:xfrm>
              <a:off x="1379456" y="0"/>
              <a:ext cx="12904232" cy="9516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1">
                      <a:hueOff val="114395"/>
                      <a:lumOff val="-24975"/>
                    </a:schemeClr>
                  </a:solidFill>
                  <a:latin typeface="Arial Rounded MT Bold"/>
                  <a:ea typeface="Arial Rounded MT Bold"/>
                  <a:cs typeface="Arial Rounded MT Bold"/>
                  <a:sym typeface="Arial Rounded MT Bold"/>
                </a:defRPr>
              </a:lvl1pPr>
            </a:lstStyle>
            <a:p>
              <a:r>
                <a:t>possessions . . . Melchizedeck . . . . Abimelech</a:t>
              </a:r>
            </a:p>
          </p:txBody>
        </p:sp>
        <p:sp>
          <p:nvSpPr>
            <p:cNvPr id="417" name="Dingbat Check"/>
            <p:cNvSpPr/>
            <p:nvPr/>
          </p:nvSpPr>
          <p:spPr>
            <a:xfrm>
              <a:off x="0" y="56957"/>
              <a:ext cx="801419" cy="76155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grpSp>
      <p:grpSp>
        <p:nvGrpSpPr>
          <p:cNvPr id="425" name="Group"/>
          <p:cNvGrpSpPr/>
          <p:nvPr/>
        </p:nvGrpSpPr>
        <p:grpSpPr>
          <a:xfrm>
            <a:off x="9653358" y="4295828"/>
            <a:ext cx="7859343" cy="8613736"/>
            <a:chOff x="0" y="0"/>
            <a:chExt cx="7859341" cy="8613735"/>
          </a:xfrm>
        </p:grpSpPr>
        <p:grpSp>
          <p:nvGrpSpPr>
            <p:cNvPr id="421" name="Group"/>
            <p:cNvGrpSpPr/>
            <p:nvPr/>
          </p:nvGrpSpPr>
          <p:grpSpPr>
            <a:xfrm>
              <a:off x="-1" y="7547599"/>
              <a:ext cx="7745043" cy="1066137"/>
              <a:chOff x="0" y="0"/>
              <a:chExt cx="7745041" cy="1066135"/>
            </a:xfrm>
          </p:grpSpPr>
          <p:sp>
            <p:nvSpPr>
              <p:cNvPr id="419" name="Dingbat X"/>
              <p:cNvSpPr/>
              <p:nvPr/>
            </p:nvSpPr>
            <p:spPr>
              <a:xfrm>
                <a:off x="0" y="0"/>
                <a:ext cx="902230" cy="1066136"/>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20" name="? ? ? ? ?"/>
              <p:cNvSpPr txBox="1"/>
              <p:nvPr/>
            </p:nvSpPr>
            <p:spPr>
              <a:xfrm>
                <a:off x="1429862" y="105512"/>
                <a:ext cx="6315180" cy="9516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5">
                        <a:hueOff val="-82419"/>
                        <a:satOff val="-9513"/>
                        <a:lumOff val="-16343"/>
                      </a:schemeClr>
                    </a:solidFill>
                    <a:latin typeface="Arial Rounded MT Bold"/>
                    <a:ea typeface="Arial Rounded MT Bold"/>
                    <a:cs typeface="Arial Rounded MT Bold"/>
                    <a:sym typeface="Arial Rounded MT Bold"/>
                  </a:defRPr>
                </a:lvl1pPr>
              </a:lstStyle>
              <a:p>
                <a:r>
                  <a:t>? ? ? ? ?</a:t>
                </a:r>
              </a:p>
            </p:txBody>
          </p:sp>
        </p:grpSp>
        <p:grpSp>
          <p:nvGrpSpPr>
            <p:cNvPr id="424" name="Group"/>
            <p:cNvGrpSpPr/>
            <p:nvPr/>
          </p:nvGrpSpPr>
          <p:grpSpPr>
            <a:xfrm>
              <a:off x="-1" y="-1"/>
              <a:ext cx="7859343" cy="1066137"/>
              <a:chOff x="0" y="0"/>
              <a:chExt cx="7859341" cy="1066135"/>
            </a:xfrm>
          </p:grpSpPr>
          <p:sp>
            <p:nvSpPr>
              <p:cNvPr id="422" name="Dingbat X"/>
              <p:cNvSpPr/>
              <p:nvPr/>
            </p:nvSpPr>
            <p:spPr>
              <a:xfrm>
                <a:off x="0" y="0"/>
                <a:ext cx="902230" cy="1066136"/>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23" name="? ? ? ? ?"/>
              <p:cNvSpPr txBox="1"/>
              <p:nvPr/>
            </p:nvSpPr>
            <p:spPr>
              <a:xfrm>
                <a:off x="1544162" y="28761"/>
                <a:ext cx="6315180" cy="9516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825500">
                  <a:lnSpc>
                    <a:spcPct val="150000"/>
                  </a:lnSpc>
                  <a:spcBef>
                    <a:spcPts val="1800"/>
                  </a:spcBef>
                  <a:defRPr sz="4600" spc="-45">
                    <a:solidFill>
                      <a:schemeClr val="accent5">
                        <a:hueOff val="-82419"/>
                        <a:satOff val="-9513"/>
                        <a:lumOff val="-16343"/>
                      </a:schemeClr>
                    </a:solidFill>
                    <a:latin typeface="Arial Rounded MT Bold"/>
                    <a:ea typeface="Arial Rounded MT Bold"/>
                    <a:cs typeface="Arial Rounded MT Bold"/>
                    <a:sym typeface="Arial Rounded MT Bold"/>
                  </a:defRPr>
                </a:lvl1pPr>
              </a:lstStyle>
              <a:p>
                <a:r>
                  <a:t>? ? ? ? ?</a:t>
                </a: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4" animBg="1" advAuto="0"/>
      <p:bldP spid="409" grpId="3" animBg="1" advAuto="0"/>
      <p:bldP spid="412" grpId="2" animBg="1" advAuto="0"/>
      <p:bldP spid="415" grpId="5" animBg="1" advAuto="0"/>
      <p:bldP spid="418" grpId="1" animBg="1" advAuto="0"/>
      <p:bldP spid="425" grpId="6"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 name="Group"/>
          <p:cNvGrpSpPr/>
          <p:nvPr/>
        </p:nvGrpSpPr>
        <p:grpSpPr>
          <a:xfrm>
            <a:off x="915328" y="7448039"/>
            <a:ext cx="19888195" cy="6227235"/>
            <a:chOff x="-152400" y="-152400"/>
            <a:chExt cx="19888194" cy="6227233"/>
          </a:xfrm>
        </p:grpSpPr>
        <p:pic>
          <p:nvPicPr>
            <p:cNvPr id="427" name="Line Line" descr="Line Line"/>
            <p:cNvPicPr>
              <a:picLocks/>
            </p:cNvPicPr>
            <p:nvPr/>
          </p:nvPicPr>
          <p:blipFill>
            <a:blip r:embed="rId2" cstate="print">
              <a:extLst/>
            </a:blip>
            <a:stretch>
              <a:fillRect/>
            </a:stretch>
          </p:blipFill>
          <p:spPr>
            <a:xfrm>
              <a:off x="-152400" y="5770033"/>
              <a:ext cx="13790996" cy="304801"/>
            </a:xfrm>
            <a:prstGeom prst="rect">
              <a:avLst/>
            </a:prstGeom>
            <a:effectLst/>
          </p:spPr>
        </p:pic>
        <p:pic>
          <p:nvPicPr>
            <p:cNvPr id="429" name="Line Line" descr="Line Line"/>
            <p:cNvPicPr>
              <a:picLocks/>
            </p:cNvPicPr>
            <p:nvPr/>
          </p:nvPicPr>
          <p:blipFill>
            <a:blip r:embed="rId3" cstate="print">
              <a:extLst/>
            </a:blip>
            <a:stretch>
              <a:fillRect/>
            </a:stretch>
          </p:blipFill>
          <p:spPr>
            <a:xfrm>
              <a:off x="-152400" y="5003800"/>
              <a:ext cx="19697274" cy="304800"/>
            </a:xfrm>
            <a:prstGeom prst="rect">
              <a:avLst/>
            </a:prstGeom>
            <a:effectLst/>
          </p:spPr>
        </p:pic>
        <p:pic>
          <p:nvPicPr>
            <p:cNvPr id="431" name="Line Line" descr="Line Line"/>
            <p:cNvPicPr>
              <a:picLocks/>
            </p:cNvPicPr>
            <p:nvPr/>
          </p:nvPicPr>
          <p:blipFill>
            <a:blip r:embed="rId4" cstate="print">
              <a:extLst/>
            </a:blip>
            <a:stretch>
              <a:fillRect/>
            </a:stretch>
          </p:blipFill>
          <p:spPr>
            <a:xfrm>
              <a:off x="1634066" y="-152400"/>
              <a:ext cx="18101729" cy="304800"/>
            </a:xfrm>
            <a:prstGeom prst="rect">
              <a:avLst/>
            </a:prstGeom>
            <a:effectLst/>
          </p:spPr>
        </p:pic>
      </p:grpSp>
      <p:sp>
        <p:nvSpPr>
          <p:cNvPr id="434" name="8 — By faith Abraham obeyed when he was called to go out to a place that he was to receive as an inheritance.  And he went out, not knowing where he was going.…"/>
          <p:cNvSpPr txBox="1">
            <a:spLocks noGrp="1"/>
          </p:cNvSpPr>
          <p:nvPr>
            <p:ph type="body" idx="1"/>
          </p:nvPr>
        </p:nvSpPr>
        <p:spPr>
          <a:xfrm>
            <a:off x="1053305" y="1666817"/>
            <a:ext cx="22833194" cy="12104312"/>
          </a:xfrm>
          <a:prstGeom prst="rect">
            <a:avLst/>
          </a:prstGeom>
        </p:spPr>
        <p:txBody>
          <a:bodyPr>
            <a:noAutofit/>
          </a:bodyPr>
          <a:lstStyle/>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8 — By faith Abraham obeyed when he was called to go out to a place that he was to receive as an inheritance.  And he went out, not knowing where he was going.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9 — By faith he went to live in the land of promise, as in a foreign land, living in tents with Isaac and Jacob, heirs with him of the same promise.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10 — For he was looking forward to the city that has foundations, whose designer and builder is God.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11 — By faith Sarah herself received power to conceive, even when she was past the age, since she considered him faithful who had promised.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12 — Therefore from one man, and him as good as dead, were born descendants as many as the stars of heaven and as many as the innumerable grains of sand by the seashore.</a:t>
            </a:r>
          </a:p>
        </p:txBody>
      </p:sp>
      <p:sp>
        <p:nvSpPr>
          <p:cNvPr id="435" name="Hebrews 11"/>
          <p:cNvSpPr txBox="1"/>
          <p:nvPr/>
        </p:nvSpPr>
        <p:spPr>
          <a:xfrm>
            <a:off x="915955" y="198811"/>
            <a:ext cx="23107894" cy="156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Hebrews 11</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What Did the Mesopotamians Believe About “the gods”…"/>
          <p:cNvSpPr txBox="1">
            <a:spLocks noGrp="1"/>
          </p:cNvSpPr>
          <p:nvPr>
            <p:ph type="body" idx="1"/>
          </p:nvPr>
        </p:nvSpPr>
        <p:spPr>
          <a:xfrm>
            <a:off x="1059672" y="1372781"/>
            <a:ext cx="22264656" cy="10413909"/>
          </a:xfrm>
          <a:prstGeom prst="rect">
            <a:avLst/>
          </a:prstGeom>
        </p:spPr>
        <p:txBody>
          <a:bodyPr>
            <a:noAutofit/>
          </a:bodyPr>
          <a:lstStyle/>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 What Did the Mesopotamians Believe About “the gods” </a:t>
            </a:r>
          </a:p>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Before God Spoke to Abraham?</a:t>
            </a:r>
          </a:p>
        </p:txBody>
      </p:sp>
      <p:pic>
        <p:nvPicPr>
          <p:cNvPr id="440" name="Line Line" descr="Line Line"/>
          <p:cNvPicPr>
            <a:picLocks/>
          </p:cNvPicPr>
          <p:nvPr/>
        </p:nvPicPr>
        <p:blipFill>
          <a:blip r:embed="rId2" cstate="print">
            <a:extLst/>
          </a:blip>
          <a:stretch>
            <a:fillRect/>
          </a:stretch>
        </p:blipFill>
        <p:spPr>
          <a:xfrm>
            <a:off x="1335679" y="10576735"/>
            <a:ext cx="4821903" cy="30480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hapter 4"/>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4</a:t>
            </a:r>
          </a:p>
        </p:txBody>
      </p:sp>
      <p:sp>
        <p:nvSpPr>
          <p:cNvPr id="167" name="- First sons of Adam, Cain and Abel…"/>
          <p:cNvSpPr txBox="1"/>
          <p:nvPr/>
        </p:nvSpPr>
        <p:spPr>
          <a:xfrm>
            <a:off x="1662186" y="3815849"/>
            <a:ext cx="20673310" cy="9265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First sons of Adam, Cain and Abel</a:t>
            </a:r>
          </a:p>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Murder of Abel</a:t>
            </a:r>
          </a:p>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First civilization</a:t>
            </a:r>
          </a:p>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30000"/>
              </a:lnSpc>
              <a:defRPr sz="71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Birth of Seth</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What Gods Could He Have Served?  Here’s The Major Mesopotamian gods:"/>
          <p:cNvSpPr txBox="1">
            <a:spLocks noGrp="1"/>
          </p:cNvSpPr>
          <p:nvPr>
            <p:ph type="body" idx="21"/>
          </p:nvPr>
        </p:nvSpPr>
        <p:spPr>
          <a:xfrm>
            <a:off x="801852" y="2114317"/>
            <a:ext cx="22780296" cy="934779"/>
          </a:xfrm>
          <a:prstGeom prst="rect">
            <a:avLst/>
          </a:prstGeom>
          <a:solidFill>
            <a:schemeClr val="accent1">
              <a:hueOff val="114395"/>
              <a:lumOff val="-24975"/>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42950">
              <a:defRPr sz="4950">
                <a:solidFill>
                  <a:srgbClr val="FFFFFF"/>
                </a:solidFill>
              </a:defRPr>
            </a:lvl1pPr>
          </a:lstStyle>
          <a:p>
            <a:r>
              <a:t>What Gods Could He Have Served?  Here’s The Major Mesopotamian gods:</a:t>
            </a:r>
          </a:p>
        </p:txBody>
      </p:sp>
      <p:sp>
        <p:nvSpPr>
          <p:cNvPr id="444" name="1 -  Anu  — the sky god who granted kingships…"/>
          <p:cNvSpPr txBox="1">
            <a:spLocks noGrp="1"/>
          </p:cNvSpPr>
          <p:nvPr>
            <p:ph type="body" idx="1"/>
          </p:nvPr>
        </p:nvSpPr>
        <p:spPr>
          <a:xfrm>
            <a:off x="809566" y="3499791"/>
            <a:ext cx="23280582" cy="10569730"/>
          </a:xfrm>
          <a:prstGeom prst="rect">
            <a:avLst/>
          </a:prstGeom>
        </p:spPr>
        <p:txBody>
          <a:bodyPr>
            <a:noAutofit/>
          </a:bodyPr>
          <a:lstStyle/>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1 -  Anu  — the sky god who granted kingships</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2 -  Enlil — Anu’s son who grants kingships &amp; controls the weather</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3 -  Ea — known for his cunning &amp; not being consistently benevolent</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4 -  Shamash — the sun god who was the god of justice</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5 -  Ishtar — the goddess who was both a virgin &amp; a prostitute</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6 -  Nergal — the lord of the netherworld &amp; subservient to his wife</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7 -  Ninurta — the god of fertility &amp; a heroic warrior god</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8 -  Marduk — Ea’s son &amp; also a heroic warrior god</a:t>
            </a:r>
          </a:p>
          <a:p>
            <a:pPr marL="0" indent="0" defTabSz="457200">
              <a:lnSpc>
                <a:spcPct val="150000"/>
              </a:lnSpc>
              <a:spcBef>
                <a:spcPts val="0"/>
              </a:spcBef>
              <a:buSzTx/>
              <a:buNone/>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p:txBody>
      </p:sp>
      <p:sp>
        <p:nvSpPr>
          <p:cNvPr id="445" name="Abraham’s Father Terah Served Other gods"/>
          <p:cNvSpPr txBox="1"/>
          <p:nvPr/>
        </p:nvSpPr>
        <p:spPr>
          <a:xfrm>
            <a:off x="773519" y="522064"/>
            <a:ext cx="23107895" cy="174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b="1">
                <a:solidFill>
                  <a:schemeClr val="accent1">
                    <a:hueOff val="114395"/>
                    <a:lumOff val="-24975"/>
                  </a:schemeClr>
                </a:solidFill>
                <a:effectLst>
                  <a:outerShdw blurRad="12700" dist="38100" dir="18900000" rotWithShape="0">
                    <a:srgbClr val="000000"/>
                  </a:outerShdw>
                </a:effectLst>
              </a:defRPr>
            </a:lvl1pPr>
          </a:lstStyle>
          <a:p>
            <a:r>
              <a:t>Abraham’s Father Terah Served Other gods</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What Did the Mesopotamians Believe About “the gods”…"/>
          <p:cNvSpPr txBox="1">
            <a:spLocks noGrp="1"/>
          </p:cNvSpPr>
          <p:nvPr>
            <p:ph type="body" idx="1"/>
          </p:nvPr>
        </p:nvSpPr>
        <p:spPr>
          <a:xfrm>
            <a:off x="1059672" y="1372781"/>
            <a:ext cx="22264656" cy="10413909"/>
          </a:xfrm>
          <a:prstGeom prst="rect">
            <a:avLst/>
          </a:prstGeom>
        </p:spPr>
        <p:txBody>
          <a:bodyPr>
            <a:noAutofit/>
          </a:bodyPr>
          <a:lstStyle/>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 What Did the Mesopotamians Believe About “the gods” </a:t>
            </a:r>
          </a:p>
          <a:p>
            <a:pPr>
              <a:lnSpc>
                <a:spcPct val="200000"/>
              </a:lnSpc>
              <a:defRPr>
                <a:latin typeface="Arial Rounded MT Bold"/>
                <a:ea typeface="Arial Rounded MT Bold"/>
                <a:cs typeface="Arial Rounded MT Bold"/>
                <a:sym typeface="Arial Rounded MT Bold"/>
              </a:defRPr>
            </a:pPr>
            <a:r>
              <a:rPr>
                <a:solidFill>
                  <a:schemeClr val="accent1">
                    <a:hueOff val="114395"/>
                    <a:lumOff val="-24975"/>
                  </a:schemeClr>
                </a:solidFill>
                <a:effectLst>
                  <a:outerShdw blurRad="12700" dist="38100" dir="18900000" rotWithShape="0">
                    <a:srgbClr val="000000"/>
                  </a:outerShdw>
                </a:effectLst>
              </a:rPr>
              <a:t>Before God Spoke to Abraham?</a:t>
            </a:r>
          </a:p>
        </p:txBody>
      </p:sp>
      <p:pic>
        <p:nvPicPr>
          <p:cNvPr id="448" name="Line Line" descr="Line Line"/>
          <p:cNvPicPr>
            <a:picLocks/>
          </p:cNvPicPr>
          <p:nvPr/>
        </p:nvPicPr>
        <p:blipFill>
          <a:blip r:embed="rId2" cstate="print">
            <a:extLst/>
          </a:blip>
          <a:stretch>
            <a:fillRect/>
          </a:stretch>
        </p:blipFill>
        <p:spPr>
          <a:xfrm>
            <a:off x="1369546" y="10610601"/>
            <a:ext cx="4821903" cy="304801"/>
          </a:xfrm>
          <a:prstGeom prst="rect">
            <a:avLst/>
          </a:prstGeom>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Anthropomorphic — human features but without the limitations…"/>
          <p:cNvSpPr txBox="1">
            <a:spLocks noGrp="1"/>
          </p:cNvSpPr>
          <p:nvPr>
            <p:ph type="body" idx="1"/>
          </p:nvPr>
        </p:nvSpPr>
        <p:spPr>
          <a:xfrm>
            <a:off x="629919" y="2330673"/>
            <a:ext cx="23589806" cy="10967297"/>
          </a:xfrm>
          <a:prstGeom prst="rect">
            <a:avLst/>
          </a:prstGeom>
        </p:spPr>
        <p:txBody>
          <a:bodyPr>
            <a:noAutofit/>
          </a:bodyPr>
          <a:lstStyle/>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Anthropomorphic — human features but without the limitations</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Geographically &amp; Geopolitically Based — cities, regions, kingdoms</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Engaged in Daily Routines &amp; Activities — eating, sleeping, work</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Cosmically Bound — no power over other realms they’re not ‘in’</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Procreative — born and can give birth</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Fallible — make mistakes, commit crimes, misjudge </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Emotional — anger, sorrow, pride, joy, shame, fear </a:t>
            </a:r>
          </a:p>
          <a:p>
            <a:pPr marL="698500" indent="-698500" defTabSz="457200">
              <a:lnSpc>
                <a:spcPct val="17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In Community —  functioned within families, society &amp; govt of gods </a:t>
            </a:r>
          </a:p>
        </p:txBody>
      </p:sp>
      <p:sp>
        <p:nvSpPr>
          <p:cNvPr id="452" name="Features of the Ancient gods:"/>
          <p:cNvSpPr txBox="1"/>
          <p:nvPr/>
        </p:nvSpPr>
        <p:spPr>
          <a:xfrm>
            <a:off x="638053" y="409725"/>
            <a:ext cx="23107894" cy="174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b="1">
                <a:solidFill>
                  <a:schemeClr val="accent1">
                    <a:hueOff val="114395"/>
                    <a:lumOff val="-24975"/>
                  </a:schemeClr>
                </a:solidFill>
                <a:effectLst>
                  <a:outerShdw blurRad="12700" dist="38100" dir="18900000" rotWithShape="0">
                    <a:srgbClr val="000000"/>
                  </a:outerShdw>
                </a:effectLst>
              </a:defRPr>
            </a:lvl1pPr>
          </a:lstStyle>
          <a:p>
            <a:r>
              <a:t>Features of the Ancient gods: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6" name="But How Would Abraham’s God Have Been Viewed…"/>
          <p:cNvGrpSpPr/>
          <p:nvPr/>
        </p:nvGrpSpPr>
        <p:grpSpPr>
          <a:xfrm>
            <a:off x="956733" y="422493"/>
            <a:ext cx="22047201" cy="4418317"/>
            <a:chOff x="0" y="0"/>
            <a:chExt cx="22047200" cy="4418315"/>
          </a:xfrm>
        </p:grpSpPr>
        <p:sp>
          <p:nvSpPr>
            <p:cNvPr id="455" name="But How Would Abraham’s God Have Been Viewed…"/>
            <p:cNvSpPr txBox="1">
              <a:spLocks noGrp="1"/>
            </p:cNvSpPr>
            <p:nvPr>
              <p:ph type="body" idx="21"/>
            </p:nvPr>
          </p:nvSpPr>
          <p:spPr>
            <a:xfrm>
              <a:off x="38100" y="38100"/>
              <a:ext cx="21971001" cy="4342116"/>
            </a:xfrm>
            <a:prstGeom prst="rect">
              <a:avLst/>
            </a:prstGeom>
            <a:solidFill>
              <a:schemeClr val="accent1">
                <a:hueOff val="114395"/>
                <a:lumOff val="-24975"/>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825500">
                <a:defRPr sz="6300">
                  <a:solidFill>
                    <a:srgbClr val="FFFFFF"/>
                  </a:solidFill>
                  <a:latin typeface="Arial Rounded MT Bold"/>
                  <a:ea typeface="Arial Rounded MT Bold"/>
                  <a:cs typeface="Arial Rounded MT Bold"/>
                  <a:sym typeface="Arial Rounded MT Bold"/>
                </a:defRPr>
              </a:pPr>
              <a:endParaRPr/>
            </a:p>
            <a:p>
              <a:pPr defTabSz="825500">
                <a:defRPr sz="6300">
                  <a:solidFill>
                    <a:srgbClr val="FFFFFF"/>
                  </a:solidFill>
                  <a:latin typeface="Arial Rounded MT Bold"/>
                  <a:ea typeface="Arial Rounded MT Bold"/>
                  <a:cs typeface="Arial Rounded MT Bold"/>
                  <a:sym typeface="Arial Rounded MT Bold"/>
                </a:defRPr>
              </a:pPr>
              <a:r>
                <a:t>But How Would Abraham’s God Have Been Viewed </a:t>
              </a:r>
            </a:p>
            <a:p>
              <a:pPr defTabSz="825500">
                <a:defRPr sz="6300">
                  <a:solidFill>
                    <a:srgbClr val="FFFFFF"/>
                  </a:solidFill>
                  <a:latin typeface="Arial Rounded MT Bold"/>
                  <a:ea typeface="Arial Rounded MT Bold"/>
                  <a:cs typeface="Arial Rounded MT Bold"/>
                  <a:sym typeface="Arial Rounded MT Bold"/>
                </a:defRPr>
              </a:pPr>
              <a:endParaRPr/>
            </a:p>
            <a:p>
              <a:pPr defTabSz="825500">
                <a:defRPr sz="6300">
                  <a:solidFill>
                    <a:srgbClr val="FFFFFF"/>
                  </a:solidFill>
                  <a:latin typeface="Arial Rounded MT Bold"/>
                  <a:ea typeface="Arial Rounded MT Bold"/>
                  <a:cs typeface="Arial Rounded MT Bold"/>
                  <a:sym typeface="Arial Rounded MT Bold"/>
                </a:defRPr>
              </a:pPr>
              <a:r>
                <a:t>from a Mesopotamian worldview?</a:t>
              </a:r>
            </a:p>
          </p:txBody>
        </p:sp>
        <p:pic>
          <p:nvPicPr>
            <p:cNvPr id="454" name="But How Would Abraham’s God Have Been Viewed… But How Would Abraham’s God Have Been Viewed from a Mesopotamian worldview?" descr="But How Would Abraham’s God Have Been Viewed… But How Would Abraham’s God Have Been Viewed from a Mesopotamian worldview?"/>
            <p:cNvPicPr>
              <a:picLocks/>
            </p:cNvPicPr>
            <p:nvPr/>
          </p:nvPicPr>
          <p:blipFill>
            <a:blip r:embed="rId2" cstate="print">
              <a:extLst/>
            </a:blip>
            <a:stretch>
              <a:fillRect/>
            </a:stretch>
          </p:blipFill>
          <p:spPr>
            <a:xfrm>
              <a:off x="0" y="0"/>
              <a:ext cx="22047200" cy="4418316"/>
            </a:xfrm>
            <a:prstGeom prst="rect">
              <a:avLst/>
            </a:prstGeom>
            <a:effectLst/>
          </p:spPr>
        </p:pic>
      </p:grpSp>
      <p:pic>
        <p:nvPicPr>
          <p:cNvPr id="457" name="Line Line" descr="Line Line"/>
          <p:cNvPicPr>
            <a:picLocks/>
          </p:cNvPicPr>
          <p:nvPr/>
        </p:nvPicPr>
        <p:blipFill>
          <a:blip r:embed="rId3" cstate="print">
            <a:extLst/>
          </a:blip>
          <a:stretch>
            <a:fillRect/>
          </a:stretch>
        </p:blipFill>
        <p:spPr>
          <a:xfrm>
            <a:off x="8066241" y="4164118"/>
            <a:ext cx="6182240" cy="304801"/>
          </a:xfrm>
          <a:prstGeom prst="rect">
            <a:avLst/>
          </a:prstGeom>
        </p:spPr>
      </p:pic>
      <p:sp>
        <p:nvSpPr>
          <p:cNvPr id="459" name="Idea of a personal or family god was growing in Mesopotamia…"/>
          <p:cNvSpPr txBox="1">
            <a:spLocks noGrp="1"/>
          </p:cNvSpPr>
          <p:nvPr>
            <p:ph type="body" idx="1"/>
          </p:nvPr>
        </p:nvSpPr>
        <p:spPr>
          <a:xfrm>
            <a:off x="937319" y="5724086"/>
            <a:ext cx="22907010" cy="7645786"/>
          </a:xfrm>
          <a:prstGeom prst="rect">
            <a:avLst/>
          </a:prstGeom>
        </p:spPr>
        <p:txBody>
          <a:bodyPr>
            <a:noAutofit/>
          </a:bodyPr>
          <a:lstStyle/>
          <a:p>
            <a:pPr marL="698500" indent="-698500" defTabSz="457200">
              <a:lnSpc>
                <a:spcPct val="20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Idea of a personal or family god was growing in Mesopotamia</a:t>
            </a:r>
          </a:p>
          <a:p>
            <a:pPr marL="698500" indent="-698500" defTabSz="457200">
              <a:lnSpc>
                <a:spcPct val="20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Idea that ‘a god had taken the family under his protective wing’</a:t>
            </a:r>
          </a:p>
          <a:p>
            <a:pPr marL="698500" indent="-698500" defTabSz="457200">
              <a:lnSpc>
                <a:spcPct val="20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Hence, Abraham had ‘found a god’ — thought to be a minor deity</a:t>
            </a:r>
          </a:p>
          <a:p>
            <a:pPr marL="698500" indent="-698500" defTabSz="457200">
              <a:lnSpc>
                <a:spcPct val="200000"/>
              </a:lnSpc>
              <a:spcBef>
                <a:spcPts val="0"/>
              </a:spcBef>
              <a:defRPr sz="55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The god would then provide for the well-being of the family            in return for obedience &amp; worship </a:t>
            </a:r>
          </a:p>
        </p:txBody>
      </p:sp>
      <p:pic>
        <p:nvPicPr>
          <p:cNvPr id="460" name="Line Line" descr="Line Line"/>
          <p:cNvPicPr>
            <a:picLocks/>
          </p:cNvPicPr>
          <p:nvPr/>
        </p:nvPicPr>
        <p:blipFill>
          <a:blip r:embed="rId3" cstate="print">
            <a:extLst/>
          </a:blip>
          <a:stretch>
            <a:fillRect/>
          </a:stretch>
        </p:blipFill>
        <p:spPr>
          <a:xfrm>
            <a:off x="8294841" y="2309918"/>
            <a:ext cx="6182240" cy="304801"/>
          </a:xfrm>
          <a:prstGeom prst="rect">
            <a:avLst/>
          </a:prstGeom>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Abraham Probably Knew Little About the Real God"/>
          <p:cNvSpPr txBox="1"/>
          <p:nvPr/>
        </p:nvSpPr>
        <p:spPr>
          <a:xfrm>
            <a:off x="313678" y="291192"/>
            <a:ext cx="23756644" cy="174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b="1">
                <a:solidFill>
                  <a:schemeClr val="accent1">
                    <a:hueOff val="114395"/>
                    <a:lumOff val="-24975"/>
                  </a:schemeClr>
                </a:solidFill>
                <a:effectLst>
                  <a:outerShdw blurRad="12700" dist="38100" dir="18900000" rotWithShape="0">
                    <a:srgbClr val="000000"/>
                  </a:outerShdw>
                </a:effectLst>
              </a:defRPr>
            </a:lvl1pPr>
          </a:lstStyle>
          <a:p>
            <a:r>
              <a:t>Abraham Probably Knew Little About the Real God </a:t>
            </a:r>
          </a:p>
        </p:txBody>
      </p:sp>
      <p:sp>
        <p:nvSpPr>
          <p:cNvPr id="464" name="God led Abraham to a new land &amp; separated him from his father’s household…"/>
          <p:cNvSpPr/>
          <p:nvPr/>
        </p:nvSpPr>
        <p:spPr>
          <a:xfrm>
            <a:off x="527452" y="940312"/>
            <a:ext cx="22854963" cy="9024443"/>
          </a:xfrm>
          <a:prstGeom prst="roundRect">
            <a:avLst>
              <a:gd name="adj" fmla="val 2111"/>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558800" indent="-558800" algn="l" defTabSz="825500">
              <a:lnSpc>
                <a:spcPct val="150000"/>
              </a:lnSpc>
              <a:buSzPct val="123000"/>
              <a:buChar char="•"/>
              <a:defRPr sz="4500">
                <a:solidFill>
                  <a:schemeClr val="accent1">
                    <a:hueOff val="114395"/>
                    <a:lumOff val="-24975"/>
                  </a:schemeClr>
                </a:solidFill>
                <a:latin typeface="Arial Rounded MT Bold"/>
                <a:ea typeface="Arial Rounded MT Bold"/>
                <a:cs typeface="Arial Rounded MT Bold"/>
                <a:sym typeface="Arial Rounded MT Bold"/>
              </a:defRPr>
            </a:pPr>
            <a:r>
              <a:t>God led Abraham to a new land &amp; separated him from his father’s household </a:t>
            </a:r>
          </a:p>
          <a:p>
            <a:pPr algn="l" defTabSz="825500">
              <a:lnSpc>
                <a:spcPct val="150000"/>
              </a:lnSpc>
              <a:defRPr sz="1500">
                <a:solidFill>
                  <a:schemeClr val="accent1">
                    <a:hueOff val="114395"/>
                    <a:lumOff val="-24975"/>
                  </a:schemeClr>
                </a:solidFill>
                <a:latin typeface="Arial Rounded MT Bold"/>
                <a:ea typeface="Arial Rounded MT Bold"/>
                <a:cs typeface="Arial Rounded MT Bold"/>
                <a:sym typeface="Arial Rounded MT Bold"/>
              </a:defRPr>
            </a:pPr>
            <a:endParaRPr/>
          </a:p>
          <a:p>
            <a:pPr marL="558800" indent="-558800" algn="l" defTabSz="825500">
              <a:lnSpc>
                <a:spcPct val="150000"/>
              </a:lnSpc>
              <a:buSzPct val="123000"/>
              <a:buChar char="•"/>
              <a:defRPr sz="4500">
                <a:solidFill>
                  <a:schemeClr val="accent1">
                    <a:hueOff val="114395"/>
                    <a:lumOff val="-24975"/>
                  </a:schemeClr>
                </a:solidFill>
                <a:latin typeface="Arial Rounded MT Bold"/>
                <a:ea typeface="Arial Rounded MT Bold"/>
                <a:cs typeface="Arial Rounded MT Bold"/>
                <a:sym typeface="Arial Rounded MT Bold"/>
              </a:defRPr>
            </a:pPr>
            <a:r>
              <a:t>Effectively cut any ties with previous deities (located in the city and family)</a:t>
            </a:r>
          </a:p>
          <a:p>
            <a:pPr algn="l" defTabSz="825500">
              <a:lnSpc>
                <a:spcPct val="150000"/>
              </a:lnSpc>
              <a:defRPr sz="1500">
                <a:solidFill>
                  <a:schemeClr val="accent1">
                    <a:hueOff val="114395"/>
                    <a:lumOff val="-24975"/>
                  </a:schemeClr>
                </a:solidFill>
                <a:latin typeface="Arial Rounded MT Bold"/>
                <a:ea typeface="Arial Rounded MT Bold"/>
                <a:cs typeface="Arial Rounded MT Bold"/>
                <a:sym typeface="Arial Rounded MT Bold"/>
              </a:defRPr>
            </a:pPr>
            <a:endParaRPr/>
          </a:p>
          <a:p>
            <a:pPr marL="558800" indent="-558800" algn="l" defTabSz="825500">
              <a:buSzPct val="123000"/>
              <a:buChar char="•"/>
              <a:defRPr sz="4500">
                <a:solidFill>
                  <a:schemeClr val="accent1">
                    <a:hueOff val="114395"/>
                    <a:lumOff val="-24975"/>
                  </a:schemeClr>
                </a:solidFill>
                <a:latin typeface="Arial Rounded MT Bold"/>
                <a:ea typeface="Arial Rounded MT Bold"/>
                <a:cs typeface="Arial Rounded MT Bold"/>
                <a:sym typeface="Arial Rounded MT Bold"/>
              </a:defRPr>
            </a:pPr>
            <a:r>
              <a:t>Yahweh was understood as the only deity to whom Abraham had any obligation</a:t>
            </a:r>
          </a:p>
          <a:p>
            <a:pPr algn="l" defTabSz="825500">
              <a:defRPr sz="1500">
                <a:solidFill>
                  <a:schemeClr val="accent1">
                    <a:hueOff val="114395"/>
                    <a:lumOff val="-24975"/>
                  </a:schemeClr>
                </a:solidFill>
                <a:latin typeface="Arial Rounded MT Bold"/>
                <a:ea typeface="Arial Rounded MT Bold"/>
                <a:cs typeface="Arial Rounded MT Bold"/>
                <a:sym typeface="Arial Rounded MT Bold"/>
              </a:defRPr>
            </a:pPr>
            <a:endParaRPr/>
          </a:p>
          <a:p>
            <a:pPr marL="1168400" lvl="1" indent="-558800" algn="l" defTabSz="825500">
              <a:buSzPct val="40000"/>
              <a:buBlip>
                <a:blip r:embed="rId2"/>
              </a:buBlip>
              <a:defRPr sz="4500">
                <a:solidFill>
                  <a:schemeClr val="accent1">
                    <a:hueOff val="114395"/>
                    <a:lumOff val="-24975"/>
                  </a:schemeClr>
                </a:solidFill>
                <a:latin typeface="Arial Rounded MT Bold"/>
                <a:ea typeface="Arial Rounded MT Bold"/>
                <a:cs typeface="Arial Rounded MT Bold"/>
                <a:sym typeface="Arial Rounded MT Bold"/>
              </a:defRPr>
            </a:pPr>
            <a:r>
              <a:t>No national or city gods</a:t>
            </a:r>
          </a:p>
          <a:p>
            <a:pPr marL="1168400" lvl="1" indent="-558800" algn="l" defTabSz="825500">
              <a:buSzPct val="40000"/>
              <a:buBlip>
                <a:blip r:embed="rId2"/>
              </a:buBlip>
              <a:defRPr sz="4500">
                <a:solidFill>
                  <a:schemeClr val="accent1">
                    <a:hueOff val="114395"/>
                    <a:lumOff val="-24975"/>
                  </a:schemeClr>
                </a:solidFill>
                <a:latin typeface="Arial Rounded MT Bold"/>
                <a:ea typeface="Arial Rounded MT Bold"/>
                <a:cs typeface="Arial Rounded MT Bold"/>
                <a:sym typeface="Arial Rounded MT Bold"/>
              </a:defRPr>
            </a:pPr>
            <a:r>
              <a:t>No family gods</a:t>
            </a:r>
          </a:p>
          <a:p>
            <a:pPr lvl="1" algn="l" defTabSz="825500">
              <a:defRPr sz="1500">
                <a:solidFill>
                  <a:schemeClr val="accent1">
                    <a:hueOff val="114395"/>
                    <a:lumOff val="-24975"/>
                  </a:schemeClr>
                </a:solidFill>
                <a:latin typeface="Arial Rounded MT Bold"/>
                <a:ea typeface="Arial Rounded MT Bold"/>
                <a:cs typeface="Arial Rounded MT Bold"/>
                <a:sym typeface="Arial Rounded MT Bold"/>
              </a:defRPr>
            </a:pPr>
            <a:endParaRPr/>
          </a:p>
          <a:p>
            <a:pPr marL="558800" indent="-558800" algn="l" defTabSz="825500">
              <a:lnSpc>
                <a:spcPct val="150000"/>
              </a:lnSpc>
              <a:buSzPct val="123000"/>
              <a:buChar char="•"/>
              <a:defRPr sz="4500">
                <a:solidFill>
                  <a:schemeClr val="accent1">
                    <a:hueOff val="114395"/>
                    <a:lumOff val="-24975"/>
                  </a:schemeClr>
                </a:solidFill>
                <a:latin typeface="Arial Rounded MT Bold"/>
                <a:ea typeface="Arial Rounded MT Bold"/>
                <a:cs typeface="Arial Rounded MT Bold"/>
                <a:sym typeface="Arial Rounded MT Bold"/>
              </a:defRPr>
            </a:pPr>
            <a:r>
              <a:t>Instead Abraham had Yahweh </a:t>
            </a:r>
          </a:p>
          <a:p>
            <a:pPr algn="l" defTabSz="825500">
              <a:lnSpc>
                <a:spcPct val="150000"/>
              </a:lnSpc>
              <a:defRPr sz="1500">
                <a:solidFill>
                  <a:schemeClr val="accent1">
                    <a:hueOff val="114395"/>
                    <a:lumOff val="-24975"/>
                  </a:schemeClr>
                </a:solidFill>
                <a:latin typeface="Arial Rounded MT Bold"/>
                <a:ea typeface="Arial Rounded MT Bold"/>
                <a:cs typeface="Arial Rounded MT Bold"/>
                <a:sym typeface="Arial Rounded MT Bold"/>
              </a:defRPr>
            </a:pPr>
            <a:endParaRPr/>
          </a:p>
          <a:p>
            <a:pPr marL="558800" indent="-558800" algn="l" defTabSz="825500">
              <a:lnSpc>
                <a:spcPct val="150000"/>
              </a:lnSpc>
              <a:buSzPct val="123000"/>
              <a:buChar char="•"/>
              <a:defRPr sz="4500">
                <a:solidFill>
                  <a:schemeClr val="accent1">
                    <a:hueOff val="114395"/>
                    <a:lumOff val="-24975"/>
                  </a:schemeClr>
                </a:solidFill>
                <a:latin typeface="Arial Rounded MT Bold"/>
                <a:ea typeface="Arial Rounded MT Bold"/>
                <a:cs typeface="Arial Rounded MT Bold"/>
                <a:sym typeface="Arial Rounded MT Bold"/>
              </a:defRPr>
            </a:pPr>
            <a:r>
              <a:t>Yahweh became known as the God of Abraham, Isaac, and Jacob.</a:t>
            </a:r>
          </a:p>
        </p:txBody>
      </p:sp>
      <p:grpSp>
        <p:nvGrpSpPr>
          <p:cNvPr id="470" name="Group"/>
          <p:cNvGrpSpPr/>
          <p:nvPr/>
        </p:nvGrpSpPr>
        <p:grpSpPr>
          <a:xfrm>
            <a:off x="429534" y="8996195"/>
            <a:ext cx="22657849" cy="4655895"/>
            <a:chOff x="-38100" y="-38100"/>
            <a:chExt cx="22657847" cy="4655894"/>
          </a:xfrm>
        </p:grpSpPr>
        <p:grpSp>
          <p:nvGrpSpPr>
            <p:cNvPr id="467" name="But Abraham didn’t “find a god” — It’s the other way around…"/>
            <p:cNvGrpSpPr/>
            <p:nvPr/>
          </p:nvGrpSpPr>
          <p:grpSpPr>
            <a:xfrm>
              <a:off x="-38100" y="-38100"/>
              <a:ext cx="22657848" cy="4655895"/>
              <a:chOff x="0" y="0"/>
              <a:chExt cx="22657847" cy="4655894"/>
            </a:xfrm>
          </p:grpSpPr>
          <p:sp>
            <p:nvSpPr>
              <p:cNvPr id="466" name="But Abraham didn’t “find a god” — It’s the other way around…"/>
              <p:cNvSpPr/>
              <p:nvPr/>
            </p:nvSpPr>
            <p:spPr>
              <a:xfrm>
                <a:off x="38100" y="38100"/>
                <a:ext cx="22581648" cy="4579695"/>
              </a:xfrm>
              <a:prstGeom prst="roundRect">
                <a:avLst>
                  <a:gd name="adj" fmla="val 4160"/>
                </a:avLst>
              </a:prstGeom>
              <a:solidFill>
                <a:schemeClr val="accent1">
                  <a:hueOff val="114395"/>
                  <a:lumOff val="-24975"/>
                </a:schemeClr>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825500">
                  <a:lnSpc>
                    <a:spcPct val="110000"/>
                  </a:lnSpc>
                  <a:defRPr sz="5500">
                    <a:solidFill>
                      <a:srgbClr val="FFFFFF"/>
                    </a:solidFill>
                    <a:latin typeface="Arial Rounded MT Bold"/>
                    <a:ea typeface="Arial Rounded MT Bold"/>
                    <a:cs typeface="Arial Rounded MT Bold"/>
                    <a:sym typeface="Arial Rounded MT Bold"/>
                  </a:defRPr>
                </a:pPr>
                <a:r>
                  <a:t>                                                                                                                                 But Abraham didn’t “find a god” — It’s the other way around</a:t>
                </a:r>
              </a:p>
              <a:p>
                <a:pPr defTabSz="825500">
                  <a:lnSpc>
                    <a:spcPct val="110000"/>
                  </a:lnSpc>
                  <a:defRPr sz="5500">
                    <a:solidFill>
                      <a:srgbClr val="FFFFFF"/>
                    </a:solidFill>
                    <a:latin typeface="Arial Rounded MT Bold"/>
                    <a:ea typeface="Arial Rounded MT Bold"/>
                    <a:cs typeface="Arial Rounded MT Bold"/>
                    <a:sym typeface="Arial Rounded MT Bold"/>
                  </a:defRPr>
                </a:pPr>
                <a:endParaRPr/>
              </a:p>
              <a:p>
                <a:pPr defTabSz="825500">
                  <a:lnSpc>
                    <a:spcPct val="110000"/>
                  </a:lnSpc>
                  <a:defRPr sz="5500">
                    <a:solidFill>
                      <a:srgbClr val="FFFFFF"/>
                    </a:solidFill>
                    <a:latin typeface="Arial Rounded MT Bold"/>
                    <a:ea typeface="Arial Rounded MT Bold"/>
                    <a:cs typeface="Arial Rounded MT Bold"/>
                    <a:sym typeface="Arial Rounded MT Bold"/>
                  </a:defRPr>
                </a:pPr>
                <a:r>
                  <a:t>Abraham and his descendants became part of God’s family</a:t>
                </a:r>
              </a:p>
            </p:txBody>
          </p:sp>
          <p:pic>
            <p:nvPicPr>
              <p:cNvPr id="465" name="But Abraham didn’t “find a god” — It’s the other way around…                                                                                                                                  But Abraham didn’t “find a god” — It’s the other way aroundAbrah" descr="But Abraham didn’t “find a god” — It’s the other way around…                                                                                                                                  But Abraham didn’t “find a god” — It’s the other way aroundAbraham and his descendants became part of God’s family"/>
              <p:cNvPicPr>
                <a:picLocks/>
              </p:cNvPicPr>
              <p:nvPr/>
            </p:nvPicPr>
            <p:blipFill>
              <a:blip r:embed="rId3" cstate="print">
                <a:extLst/>
              </a:blip>
              <a:stretch>
                <a:fillRect/>
              </a:stretch>
            </p:blipFill>
            <p:spPr>
              <a:xfrm>
                <a:off x="0" y="0"/>
                <a:ext cx="22657848" cy="4655895"/>
              </a:xfrm>
              <a:prstGeom prst="rect">
                <a:avLst/>
              </a:prstGeom>
              <a:effectLst/>
            </p:spPr>
          </p:pic>
        </p:grpSp>
        <p:pic>
          <p:nvPicPr>
            <p:cNvPr id="468" name="Line Line" descr="Line Line"/>
            <p:cNvPicPr>
              <a:picLocks/>
            </p:cNvPicPr>
            <p:nvPr/>
          </p:nvPicPr>
          <p:blipFill>
            <a:blip r:embed="rId4" cstate="print">
              <a:extLst/>
            </a:blip>
            <a:stretch>
              <a:fillRect/>
            </a:stretch>
          </p:blipFill>
          <p:spPr>
            <a:xfrm rot="10740000">
              <a:off x="11915477" y="3507589"/>
              <a:ext cx="9053569" cy="304801"/>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Genesis 25"/>
          <p:cNvSpPr txBox="1">
            <a:spLocks noGrp="1"/>
          </p:cNvSpPr>
          <p:nvPr>
            <p:ph type="body" sz="half" idx="4294967295"/>
          </p:nvPr>
        </p:nvSpPr>
        <p:spPr>
          <a:xfrm>
            <a:off x="1206500" y="4920843"/>
            <a:ext cx="21971000" cy="3874314"/>
          </a:xfrm>
          <a:prstGeom prst="rect">
            <a:avLst/>
          </a:prstGeom>
        </p:spPr>
        <p:txBody>
          <a:bodyPr anchor="ctr"/>
          <a:lstStyle>
            <a:lvl1pPr marL="0" indent="0" defTabSz="825500">
              <a:lnSpc>
                <a:spcPct val="150000"/>
              </a:lnSpc>
              <a:spcBef>
                <a:spcPts val="1800"/>
              </a:spcBef>
              <a:buSzTx/>
              <a:buNone/>
              <a:defRPr sz="17700" spc="-177">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1 — Abraham took another wife, whose name was Keturah.…"/>
          <p:cNvSpPr txBox="1">
            <a:spLocks noGrp="1"/>
          </p:cNvSpPr>
          <p:nvPr>
            <p:ph type="body" idx="1"/>
          </p:nvPr>
        </p:nvSpPr>
        <p:spPr>
          <a:xfrm>
            <a:off x="1053305" y="2005483"/>
            <a:ext cx="22833194" cy="11667557"/>
          </a:xfrm>
          <a:prstGeom prst="rect">
            <a:avLst/>
          </a:prstGeom>
        </p:spPr>
        <p:txBody>
          <a:bodyPr>
            <a:noAutofit/>
          </a:bodyPr>
          <a:lstStyle/>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 — Abraham took another wife, whose name was Keturah.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 — She bore him Zimran, Jokshan, Medan, Midian, Ishbak, and Shuah.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 — Jokshan fathered Sheba and Dedan. The sons of Dedan were Asshurim, Letushim, and Leummim.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4 — The sons of Midian were Ephah, Epher, Hanoch, Abida, and Eldaah. All these were the children of Keturah.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5 — Abraham gave all he had to Isaac.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6 — But to the sons of his concubines Abraham gave gifts, and while he was still living he sent them away from his son Isaac, eastward to the east country.</a:t>
            </a:r>
          </a:p>
        </p:txBody>
      </p:sp>
      <p:sp>
        <p:nvSpPr>
          <p:cNvPr id="477" name="Genesis 25"/>
          <p:cNvSpPr txBox="1"/>
          <p:nvPr/>
        </p:nvSpPr>
        <p:spPr>
          <a:xfrm>
            <a:off x="915955" y="317344"/>
            <a:ext cx="23107894" cy="2309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7 — These are the days of the years of Abraham’s life, 175 years.…"/>
          <p:cNvSpPr txBox="1">
            <a:spLocks noGrp="1"/>
          </p:cNvSpPr>
          <p:nvPr>
            <p:ph type="body" idx="1"/>
          </p:nvPr>
        </p:nvSpPr>
        <p:spPr>
          <a:xfrm>
            <a:off x="775403" y="2751422"/>
            <a:ext cx="22833194" cy="10365953"/>
          </a:xfrm>
          <a:prstGeom prst="rect">
            <a:avLst/>
          </a:prstGeom>
        </p:spPr>
        <p:txBody>
          <a:bodyPr>
            <a:noAutofit/>
          </a:bodyPr>
          <a:lstStyle/>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7 — These are the days of the years of Abraham’s life, 175 years.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8 — Abraham breathed his last and died in a good old age, an old man and full of years, and was gathered to his people.</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9 —  Isaac and Ishmael his sons buried him in the cave of Machpelah, in the field of Ephron the son of Zohar the Hittite, east of Mamre,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10 — the field that Abraham purchased from the Hittites.  There Abraham was buried, with Sarah his wife.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11 — After the death of Abraham, God blessed Isaac his son.  And Isaac settled at Beer-lahai-roi.</a:t>
            </a:r>
          </a:p>
        </p:txBody>
      </p:sp>
      <p:sp>
        <p:nvSpPr>
          <p:cNvPr id="480" name="Genesis 25"/>
          <p:cNvSpPr txBox="1"/>
          <p:nvPr/>
        </p:nvSpPr>
        <p:spPr>
          <a:xfrm>
            <a:off x="814355" y="808411"/>
            <a:ext cx="23107894" cy="2309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12 — These are the generations of Ishmael, Abraham’s son, whom Hagar the Egyptian, Sarah’s servant, bore to Abraham.…"/>
          <p:cNvSpPr txBox="1">
            <a:spLocks noGrp="1"/>
          </p:cNvSpPr>
          <p:nvPr>
            <p:ph type="body" idx="1"/>
          </p:nvPr>
        </p:nvSpPr>
        <p:spPr>
          <a:xfrm>
            <a:off x="775403" y="1769289"/>
            <a:ext cx="23185797" cy="11840210"/>
          </a:xfrm>
          <a:prstGeom prst="rect">
            <a:avLst/>
          </a:prstGeom>
        </p:spPr>
        <p:txBody>
          <a:bodyPr>
            <a:noAutofit/>
          </a:bodyPr>
          <a:lstStyle/>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12 — These are the generations of Ishmael, Abraham’s son, whom Hagar the Egyptian, Sarah’s servant, bore to Abraham.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13 — These are the names of the sons of Ishmael, named in the order of their birth: Nebaioth, the firstborn of Ishmael; and Kedar, Adbeel, Mibsam,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14 — Mishma, Dumah, Massa,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15 — Hadad, Tema, Jetur, Naphish, and Kedemah.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16 — These are the sons of Ishmael and these are their names, by their villages and by their encampments, twelve princes according to their tribes.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17 — (These are the years of the life of Ishmael: 137 years.  He breathed his last and died, and was gathered to his people.)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18 — They settled from Havilah to Shur, which is opposite Egypt in the direction of Assyria.  He settled over against all his kinsmen.</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are the days of the years of Abraham’s life, 175 years.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8 — Abraham breathed his last and died in a good old age, an old man and full of years, and was gathered to his people.</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9 —  Isaac and Ishmael his sons buried him in the cave of Machpelah, in the field of Ephron the son of Zohar the Hittite, east of Mamre,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10 — the field that Abraham purchased from the Hittites. There Abraham was buried, with Sarah his wife.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11 — After the death of Abraham, God blessed Isaac his son. And Isaac settled at Beer-lahai-roi.</a:t>
            </a:r>
          </a:p>
        </p:txBody>
      </p:sp>
      <p:sp>
        <p:nvSpPr>
          <p:cNvPr id="483" name="Genesis 25"/>
          <p:cNvSpPr txBox="1"/>
          <p:nvPr/>
        </p:nvSpPr>
        <p:spPr>
          <a:xfrm>
            <a:off x="638053" y="317344"/>
            <a:ext cx="23107894" cy="2309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hapter 5"/>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5</a:t>
            </a:r>
          </a:p>
        </p:txBody>
      </p:sp>
      <p:sp>
        <p:nvSpPr>
          <p:cNvPr id="170" name="Generations from Adam to Noah"/>
          <p:cNvSpPr txBox="1"/>
          <p:nvPr/>
        </p:nvSpPr>
        <p:spPr>
          <a:xfrm>
            <a:off x="5513663" y="7375506"/>
            <a:ext cx="13899878"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Generations from Adam to Noah</a:t>
            </a:r>
          </a:p>
        </p:txBody>
      </p:sp>
    </p:spTree>
  </p:cSld>
  <p:clrMapOvr>
    <a:masterClrMapping/>
  </p:clrMapOvr>
  <p:transition spd="med" advClick="0" advTm="4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19 — These are the generations of Isaac, Abraham’s son: Abraham fathered Isaac,…"/>
          <p:cNvSpPr txBox="1">
            <a:spLocks noGrp="1"/>
          </p:cNvSpPr>
          <p:nvPr>
            <p:ph type="body" idx="1"/>
          </p:nvPr>
        </p:nvSpPr>
        <p:spPr>
          <a:xfrm>
            <a:off x="736452" y="1955555"/>
            <a:ext cx="23185797" cy="11515321"/>
          </a:xfrm>
          <a:prstGeom prst="rect">
            <a:avLst/>
          </a:prstGeom>
        </p:spPr>
        <p:txBody>
          <a:bodyPr>
            <a:noAutofit/>
          </a:bodyPr>
          <a:lstStyle/>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19 — These are the generations of Isaac, Abraham’s son: Abraham fathered Isaac,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20 — and Isaac was forty years old when he took Rebekah, the daughter of Bethuel the Aramean of Paddan-aram, the sister of Laban the Aramean, to be his wife.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21 — And Isaac prayed to the Lord for his wife, because she was barren.  And the Lord granted his prayer, and Rebekah his wife conceived.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22 — The children struggled together within her, and she said, “If it is thus, why is this happening to me?”  So she went to inquire of the Lord.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23 — And the Lord said to her, </a:t>
            </a:r>
          </a:p>
          <a:p>
            <a:pPr marL="0" indent="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lvl="1" indent="45720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“Two nations are in your womb, </a:t>
            </a:r>
          </a:p>
          <a:p>
            <a:pPr marL="0" lvl="1" indent="45720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and two peoples from within you shall be divided; </a:t>
            </a:r>
          </a:p>
          <a:p>
            <a:pPr marL="0" lvl="1" indent="45720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the one shall be stronger than the other, </a:t>
            </a:r>
          </a:p>
          <a:p>
            <a:pPr marL="0" lvl="1" indent="457200" defTabSz="457200">
              <a:lnSpc>
                <a:spcPct val="100000"/>
              </a:lnSpc>
              <a:spcBef>
                <a:spcPts val="0"/>
              </a:spcBef>
              <a:buSzTx/>
              <a:buNone/>
              <a:defRPr sz="44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the older shall serve the younger.”</a:t>
            </a:r>
          </a:p>
        </p:txBody>
      </p:sp>
      <p:sp>
        <p:nvSpPr>
          <p:cNvPr id="486" name="Genesis 25"/>
          <p:cNvSpPr txBox="1"/>
          <p:nvPr/>
        </p:nvSpPr>
        <p:spPr>
          <a:xfrm>
            <a:off x="736452" y="317344"/>
            <a:ext cx="23185797" cy="129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24 — When her days to give birth were completed, behold, there were twins in her womb.…"/>
          <p:cNvSpPr txBox="1">
            <a:spLocks noGrp="1"/>
          </p:cNvSpPr>
          <p:nvPr>
            <p:ph type="body" idx="1"/>
          </p:nvPr>
        </p:nvSpPr>
        <p:spPr>
          <a:xfrm>
            <a:off x="719519" y="2369851"/>
            <a:ext cx="23185797" cy="11054776"/>
          </a:xfrm>
          <a:prstGeom prst="rect">
            <a:avLst/>
          </a:prstGeom>
        </p:spPr>
        <p:txBody>
          <a:bodyPr>
            <a:noAutofit/>
          </a:bodyPr>
          <a:lstStyle/>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24 — When her days to give birth were completed, behold, there were twins in her womb.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25 — The first came out red, all his body like a hairy cloak, so they called his name Esau.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26 — Afterward his brother came out with his hand holding Esau’s heel, so his name was called Jacob.  Isaac was sixty years old when she bore them.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27 — When the boys grew up, Esau was a skillful hunter, a man of the field, while Jacob was a quiet man, dwelling in tents.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28 — Isaac loved Esau because he ate of his game, but Rebekah loved Jacob.</a:t>
            </a:r>
          </a:p>
        </p:txBody>
      </p:sp>
      <p:sp>
        <p:nvSpPr>
          <p:cNvPr id="489" name="Genesis 25"/>
          <p:cNvSpPr txBox="1"/>
          <p:nvPr/>
        </p:nvSpPr>
        <p:spPr>
          <a:xfrm>
            <a:off x="719519" y="291373"/>
            <a:ext cx="23185797" cy="129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29 —  Once when Jacob was cooking stew, Esau came in from the field, and he was exhausted.…"/>
          <p:cNvSpPr txBox="1">
            <a:spLocks noGrp="1"/>
          </p:cNvSpPr>
          <p:nvPr>
            <p:ph type="body" idx="1"/>
          </p:nvPr>
        </p:nvSpPr>
        <p:spPr>
          <a:xfrm>
            <a:off x="736452" y="1972489"/>
            <a:ext cx="23185797" cy="11343531"/>
          </a:xfrm>
          <a:prstGeom prst="rect">
            <a:avLst/>
          </a:prstGeom>
        </p:spPr>
        <p:txBody>
          <a:bodyPr>
            <a:noAutofit/>
          </a:bodyPr>
          <a:lstStyle/>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29 —  Once when Jacob was cooking stew, Esau came in from the field, and he was exhausted.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30 — And Esau said to Jacob, “Let me eat some of that red stew, for I am exhausted!” (Therefore his name was called Edom.)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31 — Jacob said, “Sell me your birthright now.”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32 — Esau said, “I am about to die; of what use is a birthright to me?’’</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33 — Jacob said, “Swear to me now.”  So he swore to him and sold his birthright to Jacob. </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34 — Then Jacob gave Esau bread and lentil stew, and he ate and drank and rose and went his way.  Thus Esau despised his birthright.</a:t>
            </a:r>
          </a:p>
          <a:p>
            <a:pPr marL="0" indent="0" defTabSz="457200">
              <a:lnSpc>
                <a:spcPct val="100000"/>
              </a:lnSpc>
              <a:spcBef>
                <a:spcPts val="0"/>
              </a:spcBef>
              <a:buSzTx/>
              <a:buNone/>
              <a:defRPr sz="5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t>
            </a:r>
          </a:p>
        </p:txBody>
      </p:sp>
      <p:sp>
        <p:nvSpPr>
          <p:cNvPr id="492" name="Genesis 25"/>
          <p:cNvSpPr txBox="1"/>
          <p:nvPr/>
        </p:nvSpPr>
        <p:spPr>
          <a:xfrm>
            <a:off x="736452" y="317344"/>
            <a:ext cx="23185797" cy="129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825500">
              <a:defRPr sz="77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lvl1pPr>
          </a:lstStyle>
          <a:p>
            <a:r>
              <a:t>Genesis 25</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Application! 😇…"/>
          <p:cNvSpPr txBox="1">
            <a:spLocks noGrp="1"/>
          </p:cNvSpPr>
          <p:nvPr>
            <p:ph type="body" idx="1"/>
          </p:nvPr>
        </p:nvSpPr>
        <p:spPr>
          <a:xfrm>
            <a:off x="1206500" y="666899"/>
            <a:ext cx="21971000" cy="12869652"/>
          </a:xfrm>
          <a:prstGeom prst="rect">
            <a:avLst/>
          </a:prstGeom>
        </p:spPr>
        <p:txBody>
          <a:bodyPr>
            <a:noAutofit/>
          </a:bodyPr>
          <a:lstStyle/>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Application! 😇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Questions?    🤔</a:t>
            </a: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a:defRPr sz="19600" spc="-195">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Comments     😯</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hapter 6"/>
          <p:cNvSpPr txBox="1"/>
          <p:nvPr/>
        </p:nvSpPr>
        <p:spPr>
          <a:xfrm>
            <a:off x="8378464"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6</a:t>
            </a:r>
          </a:p>
        </p:txBody>
      </p:sp>
      <p:sp>
        <p:nvSpPr>
          <p:cNvPr id="173" name="- Flood announced…"/>
          <p:cNvSpPr txBox="1"/>
          <p:nvPr/>
        </p:nvSpPr>
        <p:spPr>
          <a:xfrm>
            <a:off x="1188784" y="5832456"/>
            <a:ext cx="22581953"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Flood announced</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Compromise of sons of God with daughters of men</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hapter 7"/>
          <p:cNvSpPr txBox="1"/>
          <p:nvPr/>
        </p:nvSpPr>
        <p:spPr>
          <a:xfrm>
            <a:off x="8362305" y="1004707"/>
            <a:ext cx="6726023"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1600" b="1" spc="-232">
                <a:solidFill>
                  <a:schemeClr val="accent1">
                    <a:hueOff val="114395"/>
                    <a:lumOff val="-24975"/>
                  </a:schemeClr>
                </a:solidFill>
                <a:effectLst>
                  <a:outerShdw blurRad="12700" dist="38100" dir="18900000" rotWithShape="0">
                    <a:srgbClr val="000000"/>
                  </a:outerShdw>
                </a:effectLst>
              </a:defRPr>
            </a:lvl1pPr>
          </a:lstStyle>
          <a:p>
            <a:r>
              <a:t>Chapter 7</a:t>
            </a:r>
          </a:p>
        </p:txBody>
      </p:sp>
      <p:sp>
        <p:nvSpPr>
          <p:cNvPr id="176" name="- Flood comes…"/>
          <p:cNvSpPr txBox="1"/>
          <p:nvPr/>
        </p:nvSpPr>
        <p:spPr>
          <a:xfrm>
            <a:off x="6386819" y="5832456"/>
            <a:ext cx="12153566"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Flood comes</a:t>
            </a: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endParaRPr/>
          </a:p>
          <a:p>
            <a:pPr defTabSz="457200">
              <a:lnSpc>
                <a:spcPct val="150000"/>
              </a:lnSpc>
              <a:defRPr sz="7000">
                <a:solidFill>
                  <a:schemeClr val="accent1">
                    <a:hueOff val="114395"/>
                    <a:lumOff val="-24975"/>
                  </a:schemeClr>
                </a:solidFill>
                <a:effectLst>
                  <a:outerShdw blurRad="12700" dist="38100" dir="18900000" rotWithShape="0">
                    <a:srgbClr val="000000"/>
                  </a:outerShdw>
                </a:effectLst>
                <a:latin typeface="Arial Rounded MT Bold"/>
                <a:ea typeface="Arial Rounded MT Bold"/>
                <a:cs typeface="Arial Rounded MT Bold"/>
                <a:sym typeface="Arial Rounded MT Bold"/>
              </a:defRPr>
            </a:pPr>
            <a:r>
              <a:t>- Noah and family preserved</a:t>
            </a:r>
          </a:p>
        </p:txBody>
      </p:sp>
    </p:spTree>
  </p:cSld>
  <p:clrMapOvr>
    <a:masterClrMapping/>
  </p:clrMapOvr>
  <p:transition spd="med" advClick="0" advTm="5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Lst>
  </p:timing>
</p:sld>
</file>

<file path=ppt/theme/theme1.xml><?xml version="1.0" encoding="utf-8"?>
<a:theme xmlns:a="http://schemas.openxmlformats.org/drawingml/2006/main" name="33_DynamicLight">
  <a:themeElements>
    <a:clrScheme name="33_DynamicLight">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3325</Words>
  <Application>Microsoft Office PowerPoint</Application>
  <PresentationFormat>Custom</PresentationFormat>
  <Paragraphs>525</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33_DynamicLight</vt:lpstr>
      <vt:lpstr>When God Speaks</vt:lpstr>
      <vt:lpstr>First Half  of the  Book of Genesis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When God Speaks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God Speaks</dc:title>
  <dc:creator>Rich Turner</dc:creator>
  <cp:lastModifiedBy>Rich Turner</cp:lastModifiedBy>
  <cp:revision>1</cp:revision>
  <dcterms:modified xsi:type="dcterms:W3CDTF">2023-07-07T11:14:42Z</dcterms:modified>
</cp:coreProperties>
</file>